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327" r:id="rId2"/>
    <p:sldId id="326" r:id="rId3"/>
    <p:sldId id="361" r:id="rId4"/>
    <p:sldId id="362" r:id="rId5"/>
    <p:sldId id="366" r:id="rId6"/>
    <p:sldId id="354" r:id="rId7"/>
    <p:sldId id="364" r:id="rId8"/>
    <p:sldId id="365" r:id="rId9"/>
    <p:sldId id="329" r:id="rId10"/>
    <p:sldId id="328" r:id="rId11"/>
    <p:sldId id="355" r:id="rId12"/>
    <p:sldId id="336" r:id="rId13"/>
    <p:sldId id="334" r:id="rId14"/>
    <p:sldId id="332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C2C3"/>
    <a:srgbClr val="BA7EBD"/>
    <a:srgbClr val="EF5DA0"/>
    <a:srgbClr val="F159AB"/>
    <a:srgbClr val="FF4EA7"/>
    <a:srgbClr val="FF6699"/>
    <a:srgbClr val="5EC2C9"/>
    <a:srgbClr val="99CC33"/>
    <a:srgbClr val="E84593"/>
    <a:srgbClr val="CC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477" autoAdjust="0"/>
    <p:restoredTop sz="92890" autoAdjust="0"/>
  </p:normalViewPr>
  <p:slideViewPr>
    <p:cSldViewPr snapToGrid="0" snapToObjects="1">
      <p:cViewPr varScale="1">
        <p:scale>
          <a:sx n="106" d="100"/>
          <a:sy n="106" d="100"/>
        </p:scale>
        <p:origin x="1008" y="176"/>
      </p:cViewPr>
      <p:guideLst>
        <p:guide orient="horz" pos="213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68A6B4-B715-7F41-A6C4-07CD8E5DF2A1}" type="datetimeFigureOut">
              <a:rPr lang="en-US" smtClean="0"/>
              <a:t>8/28/19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6F9695-3A89-5C45-839E-95CE2D04E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015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F9695-3A89-5C45-839E-95CE2D04E41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698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B19E7-2816-0A41-998B-7F6FE57B6025}" type="datetimeFigureOut">
              <a:rPr lang="en-US" smtClean="0"/>
              <a:t>8/28/19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5A6F-D6A2-2A41-AED8-05C8D54BE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483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B19E7-2816-0A41-998B-7F6FE57B6025}" type="datetimeFigureOut">
              <a:rPr lang="en-US" smtClean="0"/>
              <a:t>8/28/19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5A6F-D6A2-2A41-AED8-05C8D54BE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069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B19E7-2816-0A41-998B-7F6FE57B6025}" type="datetimeFigureOut">
              <a:rPr lang="en-US" smtClean="0"/>
              <a:t>8/28/19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5A6F-D6A2-2A41-AED8-05C8D54BE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45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B19E7-2816-0A41-998B-7F6FE57B6025}" type="datetimeFigureOut">
              <a:rPr lang="en-US" smtClean="0"/>
              <a:t>8/28/19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5A6F-D6A2-2A41-AED8-05C8D54BE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228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B19E7-2816-0A41-998B-7F6FE57B6025}" type="datetimeFigureOut">
              <a:rPr lang="en-US" smtClean="0"/>
              <a:t>8/28/19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5A6F-D6A2-2A41-AED8-05C8D54BE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056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B19E7-2816-0A41-998B-7F6FE57B6025}" type="datetimeFigureOut">
              <a:rPr lang="en-US" smtClean="0"/>
              <a:t>8/28/19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5A6F-D6A2-2A41-AED8-05C8D54BE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425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B19E7-2816-0A41-998B-7F6FE57B6025}" type="datetimeFigureOut">
              <a:rPr lang="en-US" smtClean="0"/>
              <a:t>8/28/19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5A6F-D6A2-2A41-AED8-05C8D54BE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669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B19E7-2816-0A41-998B-7F6FE57B6025}" type="datetimeFigureOut">
              <a:rPr lang="en-US" smtClean="0"/>
              <a:t>8/28/19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5A6F-D6A2-2A41-AED8-05C8D54BE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618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B19E7-2816-0A41-998B-7F6FE57B6025}" type="datetimeFigureOut">
              <a:rPr lang="en-US" smtClean="0"/>
              <a:t>8/28/19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5A6F-D6A2-2A41-AED8-05C8D54BE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709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B19E7-2816-0A41-998B-7F6FE57B6025}" type="datetimeFigureOut">
              <a:rPr lang="en-US" smtClean="0"/>
              <a:t>8/28/19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5A6F-D6A2-2A41-AED8-05C8D54BE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11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B19E7-2816-0A41-998B-7F6FE57B6025}" type="datetimeFigureOut">
              <a:rPr lang="en-US" smtClean="0"/>
              <a:t>8/28/19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5A6F-D6A2-2A41-AED8-05C8D54BE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825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B19E7-2816-0A41-998B-7F6FE57B6025}" type="datetimeFigureOut">
              <a:rPr lang="en-US" smtClean="0"/>
              <a:t>8/28/19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15A6F-D6A2-2A41-AED8-05C8D54BE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338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13847" y="884163"/>
            <a:ext cx="83141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spc="300" dirty="0">
                <a:ln w="38100">
                  <a:noFill/>
                </a:ln>
                <a:solidFill>
                  <a:srgbClr val="EF5DA0"/>
                </a:solidFill>
                <a:latin typeface="KG Blank Space Sketch" charset="0"/>
                <a:ea typeface="KG Blank Space Sketch" charset="0"/>
                <a:cs typeface="KG Blank Space Sketch" charset="0"/>
              </a:rPr>
              <a:t>W</a:t>
            </a:r>
            <a:r>
              <a:rPr lang="en-US" sz="9600" spc="300" dirty="0">
                <a:ln w="38100">
                  <a:noFill/>
                </a:ln>
                <a:solidFill>
                  <a:srgbClr val="FF9900"/>
                </a:solidFill>
                <a:latin typeface="KG Blank Space Sketch" charset="0"/>
                <a:ea typeface="KG Blank Space Sketch" charset="0"/>
                <a:cs typeface="KG Blank Space Sketch" charset="0"/>
              </a:rPr>
              <a:t>E</a:t>
            </a:r>
            <a:r>
              <a:rPr lang="en-US" sz="9600" spc="300" dirty="0">
                <a:ln w="38100">
                  <a:noFill/>
                </a:ln>
                <a:solidFill>
                  <a:srgbClr val="FFCC00"/>
                </a:solidFill>
                <a:latin typeface="KG Blank Space Sketch" charset="0"/>
                <a:ea typeface="KG Blank Space Sketch" charset="0"/>
                <a:cs typeface="KG Blank Space Sketch" charset="0"/>
              </a:rPr>
              <a:t>L</a:t>
            </a:r>
            <a:r>
              <a:rPr lang="en-US" sz="9600" spc="300" dirty="0">
                <a:ln w="38100">
                  <a:noFill/>
                </a:ln>
                <a:solidFill>
                  <a:srgbClr val="99CC33"/>
                </a:solidFill>
                <a:latin typeface="KG Blank Space Sketch" charset="0"/>
                <a:ea typeface="KG Blank Space Sketch" charset="0"/>
                <a:cs typeface="KG Blank Space Sketch" charset="0"/>
              </a:rPr>
              <a:t>C</a:t>
            </a:r>
            <a:r>
              <a:rPr lang="en-US" sz="9600" spc="300" dirty="0">
                <a:ln w="38100">
                  <a:noFill/>
                </a:ln>
                <a:solidFill>
                  <a:srgbClr val="6BC2C3"/>
                </a:solidFill>
                <a:latin typeface="KG Blank Space Sketch" charset="0"/>
                <a:ea typeface="KG Blank Space Sketch" charset="0"/>
                <a:cs typeface="KG Blank Space Sketch" charset="0"/>
              </a:rPr>
              <a:t>O</a:t>
            </a:r>
            <a:r>
              <a:rPr lang="en-US" sz="9600" spc="300" dirty="0">
                <a:ln w="38100">
                  <a:noFill/>
                </a:ln>
                <a:solidFill>
                  <a:srgbClr val="BA7EBD"/>
                </a:solidFill>
                <a:latin typeface="KG Blank Space Sketch" charset="0"/>
                <a:ea typeface="KG Blank Space Sketch" charset="0"/>
                <a:cs typeface="KG Blank Space Sketch" charset="0"/>
              </a:rPr>
              <a:t>M</a:t>
            </a:r>
            <a:r>
              <a:rPr lang="en-US" sz="9600" spc="300" dirty="0">
                <a:ln w="38100">
                  <a:noFill/>
                </a:ln>
                <a:solidFill>
                  <a:srgbClr val="EF5DA0"/>
                </a:solidFill>
                <a:latin typeface="KG Blank Space Sketch" charset="0"/>
                <a:ea typeface="KG Blank Space Sketch" charset="0"/>
                <a:cs typeface="KG Blank Space Sketch" charset="0"/>
              </a:rPr>
              <a:t>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3847" y="2299023"/>
            <a:ext cx="8314118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500" dirty="0">
                <a:ln w="38100">
                  <a:noFill/>
                </a:ln>
                <a:solidFill>
                  <a:schemeClr val="bg1"/>
                </a:solidFill>
                <a:latin typeface="KG Always A Good Time" charset="0"/>
                <a:ea typeface="KG Always A Good Time" charset="0"/>
                <a:cs typeface="KG Always A Good Time" charset="0"/>
              </a:rPr>
              <a:t>Back to School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30647" y="3359012"/>
            <a:ext cx="5280518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800" dirty="0">
                <a:ln w="38100">
                  <a:noFill/>
                </a:ln>
                <a:solidFill>
                  <a:schemeClr val="bg1"/>
                </a:solidFill>
                <a:latin typeface="KG Part of Me" panose="02000506000000020003" pitchFamily="2" charset="77"/>
                <a:ea typeface="PBMakeitaVentiPlease Medium" panose="02000603000000000000" pitchFamily="2" charset="0"/>
                <a:cs typeface="Century Gothic" charset="0"/>
              </a:rPr>
              <a:t>Mrs. Carroll</a:t>
            </a:r>
          </a:p>
          <a:p>
            <a:pPr algn="ctr">
              <a:lnSpc>
                <a:spcPct val="90000"/>
              </a:lnSpc>
            </a:pPr>
            <a:r>
              <a:rPr lang="en-US" sz="4800" dirty="0">
                <a:ln w="38100">
                  <a:noFill/>
                </a:ln>
                <a:solidFill>
                  <a:schemeClr val="bg1"/>
                </a:solidFill>
                <a:latin typeface="KG Part of Me" panose="02000506000000020003" pitchFamily="2" charset="77"/>
                <a:ea typeface="PBMakeitaVentiPlease Medium" panose="02000603000000000000" pitchFamily="2" charset="0"/>
                <a:cs typeface="Century Gothic" charset="0"/>
              </a:rPr>
              <a:t>4</a:t>
            </a:r>
            <a:r>
              <a:rPr lang="en-US" sz="4800" baseline="30000" dirty="0">
                <a:ln w="38100">
                  <a:noFill/>
                </a:ln>
                <a:solidFill>
                  <a:schemeClr val="bg1"/>
                </a:solidFill>
                <a:latin typeface="KG Part of Me" panose="02000506000000020003" pitchFamily="2" charset="77"/>
                <a:ea typeface="PBMakeitaVentiPlease Medium" panose="02000603000000000000" pitchFamily="2" charset="0"/>
                <a:cs typeface="Century Gothic" charset="0"/>
              </a:rPr>
              <a:t>th</a:t>
            </a:r>
            <a:r>
              <a:rPr lang="en-US" sz="4800" dirty="0">
                <a:ln w="38100">
                  <a:noFill/>
                </a:ln>
                <a:solidFill>
                  <a:schemeClr val="bg1"/>
                </a:solidFill>
                <a:latin typeface="KG Part of Me" panose="02000506000000020003" pitchFamily="2" charset="77"/>
                <a:ea typeface="PBMakeitaVentiPlease Medium" panose="02000603000000000000" pitchFamily="2" charset="0"/>
                <a:cs typeface="Century Gothic" charset="0"/>
              </a:rPr>
              <a:t> Grade</a:t>
            </a:r>
          </a:p>
          <a:p>
            <a:pPr algn="ctr">
              <a:lnSpc>
                <a:spcPct val="90000"/>
              </a:lnSpc>
            </a:pPr>
            <a:r>
              <a:rPr lang="en-US" sz="4800" dirty="0">
                <a:ln w="38100">
                  <a:noFill/>
                </a:ln>
                <a:solidFill>
                  <a:schemeClr val="bg1"/>
                </a:solidFill>
                <a:latin typeface="KG Part of Me" panose="02000506000000020003" pitchFamily="2" charset="77"/>
                <a:ea typeface="PBMakeitaVentiPlease Medium" panose="02000603000000000000" pitchFamily="2" charset="0"/>
                <a:cs typeface="Century Gothic" charset="0"/>
              </a:rPr>
              <a:t>Room 30</a:t>
            </a:r>
          </a:p>
          <a:p>
            <a:pPr algn="ctr">
              <a:lnSpc>
                <a:spcPct val="90000"/>
              </a:lnSpc>
            </a:pPr>
            <a:r>
              <a:rPr lang="en-US" sz="4800" dirty="0">
                <a:ln w="38100">
                  <a:noFill/>
                </a:ln>
                <a:solidFill>
                  <a:schemeClr val="bg1"/>
                </a:solidFill>
                <a:latin typeface="KG Part of Me" panose="02000506000000020003" pitchFamily="2" charset="77"/>
                <a:ea typeface="PBMakeitaVentiPlease Medium" panose="02000603000000000000" pitchFamily="2" charset="0"/>
                <a:cs typeface="Century Gothic" charset="0"/>
              </a:rPr>
              <a:t>2019 - 2020</a:t>
            </a:r>
          </a:p>
        </p:txBody>
      </p:sp>
    </p:spTree>
    <p:extLst>
      <p:ext uri="{BB962C8B-B14F-4D97-AF65-F5344CB8AC3E}">
        <p14:creationId xmlns:p14="http://schemas.microsoft.com/office/powerpoint/2010/main" val="1988714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60141" y="718862"/>
            <a:ext cx="802371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 w="38100">
                  <a:noFill/>
                </a:ln>
                <a:solidFill>
                  <a:schemeClr val="bg1"/>
                </a:solidFill>
                <a:latin typeface="KG Always A Good Time" charset="0"/>
                <a:ea typeface="KG Always A Good Time" charset="0"/>
                <a:cs typeface="KG Always A Good Time" charset="0"/>
              </a:rPr>
              <a:t>Human Centered </a:t>
            </a:r>
            <a:r>
              <a:rPr lang="en-US" sz="5800" spc="300" dirty="0">
                <a:ln w="28575">
                  <a:noFill/>
                </a:ln>
                <a:solidFill>
                  <a:schemeClr val="bg1"/>
                </a:solidFill>
                <a:latin typeface="KG Blank Space Sketch" charset="0"/>
                <a:ea typeface="KG Blank Space Sketch" charset="0"/>
                <a:cs typeface="KG Blank Space Sketch" charset="0"/>
              </a:rPr>
              <a:t>Classroom</a:t>
            </a:r>
            <a:endParaRPr lang="en-US" sz="5800" dirty="0">
              <a:ln w="28575">
                <a:noFill/>
              </a:ln>
              <a:solidFill>
                <a:schemeClr val="bg1"/>
              </a:solidFill>
              <a:latin typeface="KG Always A Good Time" charset="0"/>
              <a:ea typeface="KG Always A Good Time" charset="0"/>
              <a:cs typeface="KG Always A Good Time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57B53C-2331-9747-9DC9-E14DB24B541F}"/>
              </a:ext>
            </a:extLst>
          </p:cNvPr>
          <p:cNvSpPr txBox="1"/>
          <p:nvPr/>
        </p:nvSpPr>
        <p:spPr>
          <a:xfrm>
            <a:off x="560141" y="2519223"/>
            <a:ext cx="802371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n w="38100">
                  <a:noFill/>
                </a:ln>
                <a:solidFill>
                  <a:schemeClr val="bg1"/>
                </a:solidFill>
                <a:latin typeface="KG Part of Me" panose="02000506000000020003" pitchFamily="2" charset="77"/>
                <a:ea typeface="Century Gothic" charset="0"/>
                <a:cs typeface="Century Gothic" charset="0"/>
              </a:rPr>
              <a:t>In our human centered classroom we focus on all people being learners, including adults. </a:t>
            </a:r>
          </a:p>
          <a:p>
            <a:pPr algn="ctr"/>
            <a:endParaRPr lang="en-US" sz="2200" dirty="0">
              <a:ln w="38100">
                <a:noFill/>
              </a:ln>
              <a:solidFill>
                <a:schemeClr val="bg1"/>
              </a:solidFill>
              <a:latin typeface="KG Part of Me" panose="02000506000000020003" pitchFamily="2" charset="77"/>
              <a:ea typeface="Century Gothic" charset="0"/>
              <a:cs typeface="Century Gothic" charset="0"/>
            </a:endParaRPr>
          </a:p>
          <a:p>
            <a:pPr algn="ctr"/>
            <a:r>
              <a:rPr lang="en-US" sz="2200" dirty="0">
                <a:ln w="38100">
                  <a:noFill/>
                </a:ln>
                <a:solidFill>
                  <a:schemeClr val="bg1"/>
                </a:solidFill>
                <a:latin typeface="KG Part of Me" panose="02000506000000020003" pitchFamily="2" charset="77"/>
                <a:ea typeface="Century Gothic" charset="0"/>
                <a:cs typeface="Century Gothic" charset="0"/>
              </a:rPr>
              <a:t>We learn and grow together </a:t>
            </a:r>
          </a:p>
          <a:p>
            <a:pPr algn="ctr"/>
            <a:r>
              <a:rPr lang="en-US" sz="2200" dirty="0">
                <a:ln w="38100">
                  <a:noFill/>
                </a:ln>
                <a:solidFill>
                  <a:schemeClr val="bg1"/>
                </a:solidFill>
                <a:latin typeface="KG Part of Me" panose="02000506000000020003" pitchFamily="2" charset="77"/>
                <a:ea typeface="Century Gothic" charset="0"/>
                <a:cs typeface="Century Gothic" charset="0"/>
              </a:rPr>
              <a:t>to maximize our potential. </a:t>
            </a:r>
          </a:p>
          <a:p>
            <a:pPr algn="ctr"/>
            <a:endParaRPr lang="en-US" sz="2200" dirty="0">
              <a:ln w="38100">
                <a:noFill/>
              </a:ln>
              <a:solidFill>
                <a:schemeClr val="bg1"/>
              </a:solidFill>
              <a:latin typeface="KG Part of Me" panose="02000506000000020003" pitchFamily="2" charset="77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26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60141" y="718862"/>
            <a:ext cx="802371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 w="38100">
                  <a:noFill/>
                </a:ln>
                <a:solidFill>
                  <a:schemeClr val="bg1"/>
                </a:solidFill>
                <a:latin typeface="KG Always A Good Time" charset="0"/>
                <a:ea typeface="KG Always A Good Time" charset="0"/>
                <a:cs typeface="KG Always A Good Time" charset="0"/>
              </a:rPr>
              <a:t>21</a:t>
            </a:r>
            <a:r>
              <a:rPr lang="en-US" sz="6000" baseline="30000" dirty="0">
                <a:ln w="38100">
                  <a:noFill/>
                </a:ln>
                <a:solidFill>
                  <a:schemeClr val="bg1"/>
                </a:solidFill>
                <a:latin typeface="KG Always A Good Time" charset="0"/>
                <a:ea typeface="KG Always A Good Time" charset="0"/>
                <a:cs typeface="KG Always A Good Time" charset="0"/>
              </a:rPr>
              <a:t>st</a:t>
            </a:r>
            <a:r>
              <a:rPr lang="en-US" sz="6000" dirty="0">
                <a:ln w="38100">
                  <a:noFill/>
                </a:ln>
                <a:solidFill>
                  <a:schemeClr val="bg1"/>
                </a:solidFill>
                <a:latin typeface="KG Always A Good Time" charset="0"/>
                <a:ea typeface="KG Always A Good Time" charset="0"/>
                <a:cs typeface="KG Always A Good Time" charset="0"/>
              </a:rPr>
              <a:t> century </a:t>
            </a:r>
            <a:r>
              <a:rPr lang="en-US" sz="5800" spc="300" dirty="0">
                <a:ln w="28575">
                  <a:noFill/>
                </a:ln>
                <a:solidFill>
                  <a:schemeClr val="bg1"/>
                </a:solidFill>
                <a:latin typeface="KG Blank Space Sketch" charset="0"/>
                <a:ea typeface="KG Always A Good Time" charset="0"/>
                <a:cs typeface="KG Always A Good Time" charset="0"/>
              </a:rPr>
              <a:t>LEARNING SPACE</a:t>
            </a:r>
            <a:endParaRPr lang="en-US" sz="5800" dirty="0">
              <a:ln w="28575">
                <a:noFill/>
              </a:ln>
              <a:solidFill>
                <a:schemeClr val="bg1"/>
              </a:solidFill>
              <a:latin typeface="KG Always A Good Time" charset="0"/>
              <a:ea typeface="KG Always A Good Time" charset="0"/>
              <a:cs typeface="KG Always A Good Time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41C754-C7D0-C04F-80E9-D914C4253FD7}"/>
              </a:ext>
            </a:extLst>
          </p:cNvPr>
          <p:cNvSpPr txBox="1"/>
          <p:nvPr/>
        </p:nvSpPr>
        <p:spPr>
          <a:xfrm>
            <a:off x="560141" y="2519223"/>
            <a:ext cx="80237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200" dirty="0">
              <a:ln w="38100">
                <a:noFill/>
              </a:ln>
              <a:solidFill>
                <a:schemeClr val="bg1"/>
              </a:solidFill>
              <a:latin typeface="KG Part of Me" panose="02000506000000020003" pitchFamily="2" charset="77"/>
              <a:ea typeface="Century Gothic" charset="0"/>
              <a:cs typeface="Century Gothic" charset="0"/>
            </a:endParaRPr>
          </a:p>
          <a:p>
            <a:pPr algn="ctr"/>
            <a:r>
              <a:rPr lang="en-US" sz="2200" dirty="0">
                <a:ln w="38100">
                  <a:noFill/>
                </a:ln>
                <a:solidFill>
                  <a:schemeClr val="bg1"/>
                </a:solidFill>
                <a:latin typeface="KG Part of Me" panose="02000506000000020003" pitchFamily="2" charset="77"/>
                <a:ea typeface="Century Gothic" charset="0"/>
                <a:cs typeface="Century Gothic" charset="0"/>
              </a:rPr>
              <a:t>In our classroom we have flexible seating furniture and will have a class set of 8 iPad that we use regularly during class time in all subject areas. </a:t>
            </a:r>
          </a:p>
        </p:txBody>
      </p:sp>
    </p:spTree>
    <p:extLst>
      <p:ext uri="{BB962C8B-B14F-4D97-AF65-F5344CB8AC3E}">
        <p14:creationId xmlns:p14="http://schemas.microsoft.com/office/powerpoint/2010/main" val="1940022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60141" y="718862"/>
            <a:ext cx="80237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 w="38100">
                  <a:noFill/>
                </a:ln>
                <a:solidFill>
                  <a:schemeClr val="bg1"/>
                </a:solidFill>
                <a:latin typeface="KG Always A Good Time" charset="0"/>
                <a:ea typeface="KG Always A Good Time" charset="0"/>
                <a:cs typeface="KG Always A Good Time" charset="0"/>
              </a:rPr>
              <a:t>Our </a:t>
            </a:r>
            <a:r>
              <a:rPr lang="en-US" sz="5800" spc="300" dirty="0">
                <a:ln w="28575">
                  <a:noFill/>
                </a:ln>
                <a:solidFill>
                  <a:schemeClr val="bg1"/>
                </a:solidFill>
                <a:latin typeface="KG Blank Space Sketch" charset="0"/>
                <a:ea typeface="KG Blank Space Sketch" charset="0"/>
                <a:cs typeface="KG Blank Space Sketch" charset="0"/>
              </a:rPr>
              <a:t>CURRICULUM</a:t>
            </a:r>
            <a:endParaRPr lang="en-US" sz="5800" dirty="0">
              <a:ln w="28575">
                <a:noFill/>
              </a:ln>
              <a:solidFill>
                <a:schemeClr val="bg1"/>
              </a:solidFill>
              <a:latin typeface="KG Always A Good Time" charset="0"/>
              <a:ea typeface="KG Always A Good Time" charset="0"/>
              <a:cs typeface="KG Always A Good Time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0141" y="1584772"/>
            <a:ext cx="802371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200" dirty="0">
                <a:ln w="38100">
                  <a:noFill/>
                </a:ln>
                <a:solidFill>
                  <a:schemeClr val="bg1"/>
                </a:solidFill>
                <a:latin typeface="KG Part of Me" panose="02000506000000020003" pitchFamily="2" charset="77"/>
                <a:ea typeface="Century Gothic" charset="0"/>
                <a:cs typeface="Century Gothic" charset="0"/>
              </a:rPr>
              <a:t>Standards-based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200" dirty="0">
                <a:ln w="38100">
                  <a:noFill/>
                </a:ln>
                <a:solidFill>
                  <a:schemeClr val="bg1"/>
                </a:solidFill>
                <a:latin typeface="KG Part of Me" panose="02000506000000020003" pitchFamily="2" charset="77"/>
                <a:ea typeface="Century Gothic" charset="0"/>
                <a:cs typeface="Century Gothic" charset="0"/>
              </a:rPr>
              <a:t>Common Core State Standards,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200" dirty="0">
                <a:ln w="38100">
                  <a:noFill/>
                </a:ln>
                <a:solidFill>
                  <a:schemeClr val="bg1"/>
                </a:solidFill>
                <a:latin typeface="KG Part of Me" panose="02000506000000020003" pitchFamily="2" charset="77"/>
                <a:ea typeface="Century Gothic" charset="0"/>
                <a:cs typeface="Century Gothic" charset="0"/>
              </a:rPr>
              <a:t>NGSS (next generation science standards)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200" dirty="0">
                <a:ln w="38100">
                  <a:noFill/>
                </a:ln>
                <a:solidFill>
                  <a:schemeClr val="bg1"/>
                </a:solidFill>
                <a:latin typeface="KG Part of Me" panose="02000506000000020003" pitchFamily="2" charset="77"/>
                <a:ea typeface="Century Gothic" charset="0"/>
                <a:cs typeface="Century Gothic" charset="0"/>
              </a:rPr>
              <a:t> Social Science Learning Standards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200" dirty="0">
              <a:ln w="38100">
                <a:noFill/>
              </a:ln>
              <a:solidFill>
                <a:schemeClr val="bg1"/>
              </a:solidFill>
              <a:latin typeface="KG Part of Me" panose="02000506000000020003" pitchFamily="2" charset="77"/>
              <a:ea typeface="Century Gothic" charset="0"/>
              <a:cs typeface="Century Gothic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200" dirty="0">
                <a:ln w="38100">
                  <a:noFill/>
                </a:ln>
                <a:solidFill>
                  <a:schemeClr val="bg1"/>
                </a:solidFill>
                <a:latin typeface="KG Part of Me" panose="02000506000000020003" pitchFamily="2" charset="77"/>
                <a:ea typeface="Century Gothic" charset="0"/>
                <a:cs typeface="Century Gothic" charset="0"/>
              </a:rPr>
              <a:t>Go Math, EL Education, Mystery Science 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200" dirty="0">
                <a:ln w="38100">
                  <a:noFill/>
                </a:ln>
                <a:solidFill>
                  <a:schemeClr val="bg1"/>
                </a:solidFill>
                <a:latin typeface="KG Part of Me" panose="02000506000000020003" pitchFamily="2" charset="77"/>
                <a:ea typeface="Century Gothic" charset="0"/>
                <a:cs typeface="Century Gothic" charset="0"/>
              </a:rPr>
              <a:t>TECHNOLOGY! 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200" dirty="0">
              <a:ln w="38100">
                <a:noFill/>
              </a:ln>
              <a:solidFill>
                <a:schemeClr val="bg1"/>
              </a:solidFill>
              <a:latin typeface="KG Part of Me" panose="02000506000000020003" pitchFamily="2" charset="77"/>
              <a:ea typeface="Century Gothic" charset="0"/>
              <a:cs typeface="Century Gothic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200" dirty="0">
                <a:ln w="38100">
                  <a:noFill/>
                </a:ln>
                <a:solidFill>
                  <a:schemeClr val="bg1"/>
                </a:solidFill>
                <a:latin typeface="KG Part of Me" panose="02000506000000020003" pitchFamily="2" charset="77"/>
                <a:ea typeface="Century Gothic" charset="0"/>
                <a:cs typeface="Century Gothic" charset="0"/>
              </a:rPr>
              <a:t>Check class website regularly for updates and resources!</a:t>
            </a:r>
          </a:p>
        </p:txBody>
      </p:sp>
    </p:spTree>
    <p:extLst>
      <p:ext uri="{BB962C8B-B14F-4D97-AF65-F5344CB8AC3E}">
        <p14:creationId xmlns:p14="http://schemas.microsoft.com/office/powerpoint/2010/main" val="1489692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60141" y="718862"/>
            <a:ext cx="80237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 w="38100">
                  <a:noFill/>
                </a:ln>
                <a:solidFill>
                  <a:schemeClr val="bg1"/>
                </a:solidFill>
                <a:latin typeface="KG Always A Good Time" charset="0"/>
                <a:ea typeface="KG Always A Good Time" charset="0"/>
                <a:cs typeface="KG Always A Good Time" charset="0"/>
              </a:rPr>
              <a:t>Homework </a:t>
            </a:r>
            <a:r>
              <a:rPr lang="en-US" sz="5800" spc="300" dirty="0">
                <a:ln w="28575">
                  <a:noFill/>
                </a:ln>
                <a:solidFill>
                  <a:schemeClr val="bg1"/>
                </a:solidFill>
                <a:latin typeface="KG Blank Space Sketch" charset="0"/>
                <a:ea typeface="KG Blank Space Sketch" charset="0"/>
                <a:cs typeface="KG Blank Space Sketch" charset="0"/>
              </a:rPr>
              <a:t>POLICY</a:t>
            </a:r>
            <a:endParaRPr lang="en-US" sz="5800" dirty="0">
              <a:ln w="28575">
                <a:noFill/>
              </a:ln>
              <a:solidFill>
                <a:schemeClr val="bg1"/>
              </a:solidFill>
              <a:latin typeface="KG Always A Good Time" charset="0"/>
              <a:ea typeface="KG Always A Good Time" charset="0"/>
              <a:cs typeface="KG Always A Good Time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25053" y="1572741"/>
            <a:ext cx="665880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n w="38100">
                  <a:noFill/>
                </a:ln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At the end of each day, it will be the students responsibility to write any assignments down in their notebook. </a:t>
            </a:r>
          </a:p>
          <a:p>
            <a:pPr algn="ctr"/>
            <a:endParaRPr lang="en-US" sz="1600" dirty="0">
              <a:ln w="38100">
                <a:noFill/>
              </a:ln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1600" dirty="0">
                <a:ln w="38100">
                  <a:noFill/>
                </a:ln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Math: Homework will be given regularly. Your student should practice math skills at least 3 times a week. </a:t>
            </a:r>
          </a:p>
          <a:p>
            <a:pPr algn="ctr"/>
            <a:endParaRPr lang="en-US" sz="1600" dirty="0">
              <a:ln w="38100">
                <a:noFill/>
              </a:ln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1600" dirty="0">
                <a:ln w="38100">
                  <a:noFill/>
                </a:ln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Reading/Language: Each week we will be reading a new story which will focus on reading strategies. Students may have homework to reinforce skills and strategies for the story. </a:t>
            </a:r>
          </a:p>
          <a:p>
            <a:pPr algn="ctr"/>
            <a:r>
              <a:rPr lang="en-US" sz="1600" dirty="0">
                <a:ln w="38100">
                  <a:noFill/>
                </a:ln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Your student should be reading 15 minutes EVERY NIGHT! </a:t>
            </a:r>
          </a:p>
          <a:p>
            <a:pPr algn="ctr"/>
            <a:endParaRPr lang="en-US" sz="1600" dirty="0">
              <a:ln w="38100">
                <a:noFill/>
              </a:ln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1600" dirty="0">
                <a:ln w="38100">
                  <a:noFill/>
                </a:ln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Science and Social Studies: Most of our activities and experiments will take place in the classroom, so little homework will be sent home in these subjects. </a:t>
            </a:r>
          </a:p>
          <a:p>
            <a:pPr algn="ctr"/>
            <a:endParaRPr lang="en-US" sz="1600" dirty="0">
              <a:ln w="38100">
                <a:noFill/>
              </a:ln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1600" dirty="0">
                <a:ln w="38100">
                  <a:noFill/>
                </a:ln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Contact me with any problems or concerts! </a:t>
            </a:r>
          </a:p>
          <a:p>
            <a:pPr algn="ctr"/>
            <a:endParaRPr lang="en-US" dirty="0">
              <a:ln w="38100">
                <a:noFill/>
              </a:ln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dirty="0">
              <a:ln w="38100">
                <a:noFill/>
              </a:ln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520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60141" y="718862"/>
            <a:ext cx="80237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00" dirty="0">
                <a:ln w="28575">
                  <a:noFill/>
                </a:ln>
                <a:solidFill>
                  <a:schemeClr val="bg1"/>
                </a:solidFill>
                <a:latin typeface="KG Always A Good Time" charset="0"/>
                <a:ea typeface="KG Always A Good Time" charset="0"/>
                <a:cs typeface="KG Always A Good Time" charset="0"/>
              </a:rPr>
              <a:t>Other q’s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0141" y="1572741"/>
            <a:ext cx="802371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n w="38100">
                <a:noFill/>
              </a:ln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n w="38100">
                  <a:noFill/>
                </a:ln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No birthday/holiday treats (See Wellness policy)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n w="38100">
                  <a:noFill/>
                </a:ln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Healthy individual snack (Morning snack time)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n w="38100">
                  <a:noFill/>
                </a:ln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Water bottles - water only!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n w="38100">
                  <a:noFill/>
                </a:ln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Home/School compact sheet will be sent home this week and will needed to be signed and returned by both parents and student</a:t>
            </a:r>
          </a:p>
        </p:txBody>
      </p:sp>
    </p:spTree>
    <p:extLst>
      <p:ext uri="{BB962C8B-B14F-4D97-AF65-F5344CB8AC3E}">
        <p14:creationId xmlns:p14="http://schemas.microsoft.com/office/powerpoint/2010/main" val="153162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60141" y="718862"/>
            <a:ext cx="80237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 w="38100">
                  <a:noFill/>
                </a:ln>
                <a:solidFill>
                  <a:schemeClr val="bg1"/>
                </a:solidFill>
                <a:latin typeface="KG Always A Good Time" charset="0"/>
                <a:ea typeface="KG Always A Good Time" charset="0"/>
                <a:cs typeface="KG Always A Good Time" charset="0"/>
              </a:rPr>
              <a:t>Meet Your </a:t>
            </a:r>
            <a:r>
              <a:rPr lang="en-US" sz="5800" spc="300" dirty="0">
                <a:ln w="28575">
                  <a:noFill/>
                </a:ln>
                <a:solidFill>
                  <a:schemeClr val="bg1"/>
                </a:solidFill>
                <a:latin typeface="KG Blank Space Sketch" charset="0"/>
                <a:ea typeface="KG Blank Space Sketch" charset="0"/>
                <a:cs typeface="KG Blank Space Sketch" charset="0"/>
              </a:rPr>
              <a:t>TEACHER</a:t>
            </a:r>
            <a:endParaRPr lang="en-US" sz="5800" dirty="0">
              <a:ln w="28575">
                <a:noFill/>
              </a:ln>
              <a:solidFill>
                <a:schemeClr val="bg1"/>
              </a:solidFill>
              <a:latin typeface="KG Blank Space Sketch" charset="0"/>
              <a:ea typeface="KG Blank Space Sketch" charset="0"/>
              <a:cs typeface="KG Blank Space Sketch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15454" y="1765797"/>
            <a:ext cx="348247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n w="38100">
                  <a:noFill/>
                </a:ln>
                <a:solidFill>
                  <a:schemeClr val="bg1"/>
                </a:solidFill>
                <a:latin typeface="KG Part of Me" panose="02000506000000020003" pitchFamily="2" charset="77"/>
                <a:ea typeface="Century Gothic" charset="0"/>
                <a:cs typeface="Century Gothic" charset="0"/>
              </a:rPr>
              <a:t>Hello! I’m Mrs. Carroll!  </a:t>
            </a:r>
          </a:p>
          <a:p>
            <a:pPr algn="ctr"/>
            <a:r>
              <a:rPr lang="en-US" sz="2200" dirty="0">
                <a:ln w="38100">
                  <a:noFill/>
                </a:ln>
                <a:solidFill>
                  <a:schemeClr val="bg1"/>
                </a:solidFill>
                <a:latin typeface="KG Part of Me" panose="02000506000000020003" pitchFamily="2" charset="77"/>
                <a:ea typeface="Century Gothic" charset="0"/>
                <a:cs typeface="Century Gothic" charset="0"/>
              </a:rPr>
              <a:t>I am so excited to be your 4th grade teacher! It is going to be a great year full of new friends, new adventures, and new discoveries. This will be my very first year teaching! </a:t>
            </a:r>
          </a:p>
          <a:p>
            <a:pPr algn="ctr"/>
            <a:r>
              <a:rPr lang="en-US" sz="2200" dirty="0">
                <a:ln w="38100">
                  <a:noFill/>
                </a:ln>
                <a:solidFill>
                  <a:schemeClr val="bg1"/>
                </a:solidFill>
                <a:latin typeface="KG Part of Me" panose="02000506000000020003" pitchFamily="2" charset="77"/>
                <a:ea typeface="Century Gothic" charset="0"/>
                <a:cs typeface="Century Gothic" charset="0"/>
              </a:rPr>
              <a:t>I couldn’t be happier to be starting my teaching career here </a:t>
            </a:r>
          </a:p>
          <a:p>
            <a:pPr algn="ctr"/>
            <a:r>
              <a:rPr lang="en-US" sz="2200" dirty="0">
                <a:ln w="38100">
                  <a:noFill/>
                </a:ln>
                <a:solidFill>
                  <a:schemeClr val="bg1"/>
                </a:solidFill>
                <a:latin typeface="KG Part of Me" panose="02000506000000020003" pitchFamily="2" charset="77"/>
                <a:ea typeface="Century Gothic" charset="0"/>
                <a:cs typeface="Century Gothic" charset="0"/>
              </a:rPr>
              <a:t>at </a:t>
            </a:r>
            <a:r>
              <a:rPr lang="en-US" sz="2200" dirty="0" err="1">
                <a:ln w="38100">
                  <a:noFill/>
                </a:ln>
                <a:solidFill>
                  <a:schemeClr val="bg1"/>
                </a:solidFill>
                <a:latin typeface="KG Part of Me" panose="02000506000000020003" pitchFamily="2" charset="77"/>
                <a:ea typeface="Century Gothic" charset="0"/>
                <a:cs typeface="Century Gothic" charset="0"/>
              </a:rPr>
              <a:t>Kerkstra</a:t>
            </a:r>
            <a:r>
              <a:rPr lang="en-US" sz="2200" dirty="0">
                <a:ln w="38100">
                  <a:noFill/>
                </a:ln>
                <a:solidFill>
                  <a:schemeClr val="bg1"/>
                </a:solidFill>
                <a:latin typeface="KG Part of Me" panose="02000506000000020003" pitchFamily="2" charset="77"/>
                <a:ea typeface="Century Gothic" charset="0"/>
                <a:cs typeface="Century Gothic" charset="0"/>
              </a:rPr>
              <a:t> </a:t>
            </a:r>
          </a:p>
          <a:p>
            <a:pPr algn="ctr"/>
            <a:r>
              <a:rPr lang="en-US" sz="2200" dirty="0">
                <a:ln w="38100">
                  <a:noFill/>
                </a:ln>
                <a:solidFill>
                  <a:schemeClr val="bg1"/>
                </a:solidFill>
                <a:latin typeface="KG Part of Me" panose="02000506000000020003" pitchFamily="2" charset="77"/>
                <a:ea typeface="Century Gothic" charset="0"/>
                <a:cs typeface="Century Gothic" charset="0"/>
              </a:rPr>
              <a:t>and with YOU!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31398B-7B74-5B4F-935F-BEA17BFB6A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574"/>
          <a:stretch/>
        </p:blipFill>
        <p:spPr>
          <a:xfrm>
            <a:off x="5150848" y="1797329"/>
            <a:ext cx="3048000" cy="38142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747A3D-645B-CE44-92D6-021609486065}"/>
              </a:ext>
            </a:extLst>
          </p:cNvPr>
          <p:cNvSpPr txBox="1"/>
          <p:nvPr/>
        </p:nvSpPr>
        <p:spPr>
          <a:xfrm>
            <a:off x="4926260" y="5642294"/>
            <a:ext cx="3415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n w="38100">
                  <a:noFill/>
                </a:ln>
                <a:solidFill>
                  <a:schemeClr val="bg1"/>
                </a:solidFill>
                <a:latin typeface="KG Part of Me" panose="02000506000000020003" pitchFamily="2" charset="77"/>
                <a:ea typeface="Century Gothic" charset="0"/>
                <a:cs typeface="Century Gothic" charset="0"/>
              </a:rPr>
              <a:t>Me with Mr. Carroll and our labradoodle, </a:t>
            </a:r>
            <a:r>
              <a:rPr lang="en-US" sz="1400" dirty="0" err="1">
                <a:ln w="38100">
                  <a:noFill/>
                </a:ln>
                <a:solidFill>
                  <a:schemeClr val="bg1"/>
                </a:solidFill>
                <a:latin typeface="KG Part of Me" panose="02000506000000020003" pitchFamily="2" charset="77"/>
                <a:ea typeface="Century Gothic" charset="0"/>
                <a:cs typeface="Century Gothic" charset="0"/>
              </a:rPr>
              <a:t>Elphie</a:t>
            </a:r>
            <a:r>
              <a:rPr lang="en-US" sz="1400" dirty="0">
                <a:ln w="38100">
                  <a:noFill/>
                </a:ln>
                <a:solidFill>
                  <a:schemeClr val="bg1"/>
                </a:solidFill>
                <a:latin typeface="KG Part of Me" panose="02000506000000020003" pitchFamily="2" charset="77"/>
                <a:ea typeface="Century Gothic" charset="0"/>
                <a:cs typeface="Century Gothic" charset="0"/>
              </a:rPr>
              <a:t>, on our wedding day! </a:t>
            </a:r>
          </a:p>
        </p:txBody>
      </p:sp>
    </p:spTree>
    <p:extLst>
      <p:ext uri="{BB962C8B-B14F-4D97-AF65-F5344CB8AC3E}">
        <p14:creationId xmlns:p14="http://schemas.microsoft.com/office/powerpoint/2010/main" val="1215387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60141" y="718862"/>
            <a:ext cx="80237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 w="38100">
                  <a:noFill/>
                </a:ln>
                <a:solidFill>
                  <a:schemeClr val="bg1"/>
                </a:solidFill>
                <a:latin typeface="KG Always A Good Time" charset="0"/>
                <a:ea typeface="KG Always A Good Time" charset="0"/>
                <a:cs typeface="KG Always A Good Time" charset="0"/>
              </a:rPr>
              <a:t>About </a:t>
            </a:r>
            <a:r>
              <a:rPr lang="en-US" sz="6000" spc="300" dirty="0" err="1">
                <a:ln w="28575">
                  <a:noFill/>
                </a:ln>
                <a:solidFill>
                  <a:schemeClr val="bg1"/>
                </a:solidFill>
                <a:latin typeface="KG Blank Space Sketch" charset="0"/>
                <a:ea typeface="KG Always A Good Time" charset="0"/>
                <a:cs typeface="KG Always A Good Time" charset="0"/>
              </a:rPr>
              <a:t>Mrs.Carroll</a:t>
            </a:r>
            <a:r>
              <a:rPr lang="en-US" sz="6000" dirty="0">
                <a:ln w="38100">
                  <a:noFill/>
                </a:ln>
                <a:solidFill>
                  <a:schemeClr val="bg1"/>
                </a:solidFill>
                <a:latin typeface="KG Always A Good Time" charset="0"/>
                <a:ea typeface="KG Always A Good Time" charset="0"/>
                <a:cs typeface="KG Always A Good Time" charset="0"/>
              </a:rPr>
              <a:t> </a:t>
            </a:r>
            <a:endParaRPr lang="en-US" sz="5800" dirty="0">
              <a:ln w="28575">
                <a:noFill/>
              </a:ln>
              <a:solidFill>
                <a:schemeClr val="bg1"/>
              </a:solidFill>
              <a:latin typeface="KG Always A Good Time" charset="0"/>
              <a:ea typeface="KG Always A Good Time" charset="0"/>
              <a:cs typeface="KG Always A Good Time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0141" y="1572741"/>
            <a:ext cx="80237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n w="38100">
                  <a:noFill/>
                </a:ln>
                <a:solidFill>
                  <a:schemeClr val="bg1"/>
                </a:solidFill>
                <a:latin typeface="KG Part of Me" panose="02000506000000020003" pitchFamily="2" charset="77"/>
                <a:ea typeface="Century Gothic" charset="0"/>
                <a:cs typeface="Century Gothic" charset="0"/>
              </a:rPr>
              <a:t>In June I graduated from National Louis University with my Masters of Arts in Teaching. Prior to this, I received my Bachelor of Arts in Marketing from Indiana State University in 2013. After working in the industry for a few years, I decided to go back to school to fulfill my dream of becoming a teacher. </a:t>
            </a:r>
          </a:p>
          <a:p>
            <a:pPr algn="ctr"/>
            <a:endParaRPr lang="en-US" sz="2200" dirty="0">
              <a:ln w="38100">
                <a:noFill/>
              </a:ln>
              <a:solidFill>
                <a:schemeClr val="bg1"/>
              </a:solidFill>
              <a:latin typeface="KG Part of Me" panose="02000506000000020003" pitchFamily="2" charset="77"/>
              <a:ea typeface="Century Gothic" charset="0"/>
              <a:cs typeface="Century Gothic" charset="0"/>
            </a:endParaRPr>
          </a:p>
          <a:p>
            <a:pPr algn="ctr"/>
            <a:r>
              <a:rPr lang="en-US" sz="2200" dirty="0">
                <a:ln w="38100">
                  <a:noFill/>
                </a:ln>
                <a:solidFill>
                  <a:schemeClr val="bg1"/>
                </a:solidFill>
                <a:latin typeface="KG Part of Me" panose="02000506000000020003" pitchFamily="2" charset="77"/>
                <a:ea typeface="Century Gothic" charset="0"/>
                <a:cs typeface="Century Gothic" charset="0"/>
              </a:rPr>
              <a:t>I was born in Germany and have lived in five different states (my dad was in the Army), For most of my childhood I grew up in </a:t>
            </a:r>
          </a:p>
          <a:p>
            <a:pPr algn="ctr"/>
            <a:r>
              <a:rPr lang="en-US" sz="2200" dirty="0">
                <a:ln w="38100">
                  <a:noFill/>
                </a:ln>
                <a:solidFill>
                  <a:schemeClr val="bg1"/>
                </a:solidFill>
                <a:latin typeface="KG Part of Me" panose="02000506000000020003" pitchFamily="2" charset="77"/>
                <a:ea typeface="Century Gothic" charset="0"/>
                <a:cs typeface="Century Gothic" charset="0"/>
              </a:rPr>
              <a:t>              Indiana. I have 2 sisters and 2 brothers! </a:t>
            </a:r>
          </a:p>
          <a:p>
            <a:pPr algn="ctr"/>
            <a:endParaRPr lang="en-US" sz="2200" dirty="0">
              <a:ln w="38100">
                <a:noFill/>
              </a:ln>
              <a:solidFill>
                <a:schemeClr val="bg1"/>
              </a:solidFill>
              <a:latin typeface="KG Part of Me" panose="02000506000000020003" pitchFamily="2" charset="77"/>
              <a:ea typeface="Century Gothic" charset="0"/>
              <a:cs typeface="Century Gothic" charset="0"/>
            </a:endParaRPr>
          </a:p>
          <a:p>
            <a:pPr algn="ctr"/>
            <a:r>
              <a:rPr lang="en-US" sz="2200" dirty="0">
                <a:ln w="38100">
                  <a:noFill/>
                </a:ln>
                <a:solidFill>
                  <a:schemeClr val="bg1"/>
                </a:solidFill>
                <a:latin typeface="KG Part of Me" panose="02000506000000020003" pitchFamily="2" charset="77"/>
                <a:ea typeface="Century Gothic" charset="0"/>
                <a:cs typeface="Century Gothic" charset="0"/>
              </a:rPr>
              <a:t>					I got married last October to my wonderful 				            husband, Parker. We have a 3 year old       </a:t>
            </a:r>
          </a:p>
          <a:p>
            <a:pPr algn="ctr"/>
            <a:r>
              <a:rPr lang="en-US" sz="2200" dirty="0">
                <a:ln w="38100">
                  <a:noFill/>
                </a:ln>
                <a:solidFill>
                  <a:schemeClr val="bg1"/>
                </a:solidFill>
                <a:latin typeface="KG Part of Me" panose="02000506000000020003" pitchFamily="2" charset="77"/>
                <a:ea typeface="Century Gothic" charset="0"/>
                <a:cs typeface="Century Gothic" charset="0"/>
              </a:rPr>
              <a:t>                           </a:t>
            </a:r>
            <a:r>
              <a:rPr lang="en-US" sz="2400" dirty="0">
                <a:ln w="38100">
                  <a:noFill/>
                </a:ln>
                <a:solidFill>
                  <a:schemeClr val="bg1"/>
                </a:solidFill>
                <a:latin typeface="KG Part of Me" panose="02000506000000020003" pitchFamily="2" charset="77"/>
                <a:ea typeface="Century Gothic" charset="0"/>
                <a:cs typeface="Century Gothic" charset="0"/>
              </a:rPr>
              <a:t>labradoodle named </a:t>
            </a:r>
            <a:r>
              <a:rPr lang="en-US" sz="2400" dirty="0" err="1">
                <a:ln w="38100">
                  <a:noFill/>
                </a:ln>
                <a:solidFill>
                  <a:schemeClr val="bg1"/>
                </a:solidFill>
                <a:latin typeface="KG Part of Me" panose="02000506000000020003" pitchFamily="2" charset="77"/>
                <a:ea typeface="Century Gothic" charset="0"/>
                <a:cs typeface="Century Gothic" charset="0"/>
              </a:rPr>
              <a:t>Elphie</a:t>
            </a:r>
            <a:r>
              <a:rPr lang="en-US" sz="2400" dirty="0">
                <a:ln w="38100">
                  <a:noFill/>
                </a:ln>
                <a:solidFill>
                  <a:schemeClr val="bg1"/>
                </a:solidFill>
                <a:latin typeface="KG Part of Me" panose="02000506000000020003" pitchFamily="2" charset="77"/>
                <a:ea typeface="Century Gothic" charset="0"/>
                <a:cs typeface="Century Gothic" charset="0"/>
              </a:rPr>
              <a:t>!   </a:t>
            </a:r>
          </a:p>
        </p:txBody>
      </p:sp>
    </p:spTree>
    <p:extLst>
      <p:ext uri="{BB962C8B-B14F-4D97-AF65-F5344CB8AC3E}">
        <p14:creationId xmlns:p14="http://schemas.microsoft.com/office/powerpoint/2010/main" val="33926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60141" y="718862"/>
            <a:ext cx="80237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 w="38100">
                  <a:noFill/>
                </a:ln>
                <a:solidFill>
                  <a:schemeClr val="bg1"/>
                </a:solidFill>
                <a:latin typeface="KG Always A Good Time" charset="0"/>
                <a:ea typeface="KG Always A Good Time" charset="0"/>
                <a:cs typeface="KG Always A Good Time" charset="0"/>
              </a:rPr>
              <a:t>My </a:t>
            </a:r>
            <a:r>
              <a:rPr lang="en-US" sz="6000" spc="300" dirty="0">
                <a:ln w="28575">
                  <a:noFill/>
                </a:ln>
                <a:solidFill>
                  <a:schemeClr val="bg1"/>
                </a:solidFill>
                <a:latin typeface="KG Blank Space Sketch" charset="0"/>
                <a:ea typeface="KG Always A Good Time" charset="0"/>
                <a:cs typeface="KG Always A Good Time" charset="0"/>
              </a:rPr>
              <a:t>FAVORITES!</a:t>
            </a:r>
            <a:r>
              <a:rPr lang="en-US" sz="6000" dirty="0">
                <a:ln w="38100">
                  <a:noFill/>
                </a:ln>
                <a:solidFill>
                  <a:schemeClr val="bg1"/>
                </a:solidFill>
                <a:latin typeface="KG Always A Good Time" charset="0"/>
                <a:ea typeface="KG Always A Good Time" charset="0"/>
                <a:cs typeface="KG Always A Good Time" charset="0"/>
              </a:rPr>
              <a:t> </a:t>
            </a:r>
            <a:endParaRPr lang="en-US" sz="5800" dirty="0">
              <a:ln w="28575">
                <a:noFill/>
              </a:ln>
              <a:solidFill>
                <a:schemeClr val="bg1"/>
              </a:solidFill>
              <a:latin typeface="KG Always A Good Time" charset="0"/>
              <a:ea typeface="KG Always A Good Time" charset="0"/>
              <a:cs typeface="KG Always A Good Time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0141" y="1793465"/>
            <a:ext cx="802371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n w="38100">
                  <a:noFill/>
                </a:ln>
                <a:solidFill>
                  <a:schemeClr val="bg1"/>
                </a:solidFill>
                <a:latin typeface="KG Part of Me" panose="02000506000000020003" pitchFamily="2" charset="77"/>
                <a:ea typeface="Century Gothic" charset="0"/>
                <a:cs typeface="Century Gothic" charset="0"/>
              </a:rPr>
              <a:t>Color: Yellow</a:t>
            </a:r>
            <a:br>
              <a:rPr lang="en-US" sz="2200" dirty="0">
                <a:ln w="38100">
                  <a:noFill/>
                </a:ln>
                <a:solidFill>
                  <a:schemeClr val="bg1"/>
                </a:solidFill>
                <a:latin typeface="KG Part of Me" panose="02000506000000020003" pitchFamily="2" charset="77"/>
                <a:ea typeface="Century Gothic" charset="0"/>
                <a:cs typeface="Century Gothic" charset="0"/>
              </a:rPr>
            </a:br>
            <a:r>
              <a:rPr lang="en-US" sz="2200" dirty="0">
                <a:ln w="38100">
                  <a:noFill/>
                </a:ln>
                <a:solidFill>
                  <a:schemeClr val="bg1"/>
                </a:solidFill>
                <a:latin typeface="KG Part of Me" panose="02000506000000020003" pitchFamily="2" charset="77"/>
                <a:ea typeface="Century Gothic" charset="0"/>
                <a:cs typeface="Century Gothic" charset="0"/>
              </a:rPr>
              <a:t>Drink: Coffee</a:t>
            </a:r>
            <a:br>
              <a:rPr lang="en-US" sz="2200" dirty="0">
                <a:ln w="38100">
                  <a:noFill/>
                </a:ln>
                <a:solidFill>
                  <a:schemeClr val="bg1"/>
                </a:solidFill>
                <a:latin typeface="KG Part of Me" panose="02000506000000020003" pitchFamily="2" charset="77"/>
                <a:ea typeface="Century Gothic" charset="0"/>
                <a:cs typeface="Century Gothic" charset="0"/>
              </a:rPr>
            </a:br>
            <a:r>
              <a:rPr lang="en-US" sz="2200" dirty="0">
                <a:ln w="38100">
                  <a:noFill/>
                </a:ln>
                <a:solidFill>
                  <a:schemeClr val="bg1"/>
                </a:solidFill>
                <a:latin typeface="KG Part of Me" panose="02000506000000020003" pitchFamily="2" charset="77"/>
                <a:ea typeface="Century Gothic" charset="0"/>
                <a:cs typeface="Century Gothic" charset="0"/>
              </a:rPr>
              <a:t>Subject: Social Studies  </a:t>
            </a:r>
            <a:br>
              <a:rPr lang="en-US" sz="2200" dirty="0">
                <a:ln w="38100">
                  <a:noFill/>
                </a:ln>
                <a:solidFill>
                  <a:schemeClr val="bg1"/>
                </a:solidFill>
                <a:latin typeface="KG Part of Me" panose="02000506000000020003" pitchFamily="2" charset="77"/>
                <a:ea typeface="Century Gothic" charset="0"/>
                <a:cs typeface="Century Gothic" charset="0"/>
              </a:rPr>
            </a:br>
            <a:r>
              <a:rPr lang="en-US" sz="2200" dirty="0">
                <a:ln w="38100">
                  <a:noFill/>
                </a:ln>
                <a:solidFill>
                  <a:schemeClr val="bg1"/>
                </a:solidFill>
                <a:latin typeface="KG Part of Me" panose="02000506000000020003" pitchFamily="2" charset="77"/>
                <a:ea typeface="Century Gothic" charset="0"/>
                <a:cs typeface="Century Gothic" charset="0"/>
              </a:rPr>
              <a:t>Children's Book:  Charlie and the Chocolate Factory </a:t>
            </a:r>
            <a:br>
              <a:rPr lang="en-US" sz="2200" dirty="0">
                <a:ln w="38100">
                  <a:noFill/>
                </a:ln>
                <a:solidFill>
                  <a:schemeClr val="bg1"/>
                </a:solidFill>
                <a:latin typeface="KG Part of Me" panose="02000506000000020003" pitchFamily="2" charset="77"/>
                <a:ea typeface="Century Gothic" charset="0"/>
                <a:cs typeface="Century Gothic" charset="0"/>
              </a:rPr>
            </a:br>
            <a:r>
              <a:rPr lang="en-US" sz="2200" dirty="0">
                <a:ln w="38100">
                  <a:noFill/>
                </a:ln>
                <a:solidFill>
                  <a:schemeClr val="bg1"/>
                </a:solidFill>
                <a:latin typeface="KG Part of Me" panose="02000506000000020003" pitchFamily="2" charset="77"/>
                <a:ea typeface="Century Gothic" charset="0"/>
                <a:cs typeface="Century Gothic" charset="0"/>
              </a:rPr>
              <a:t>Store:  Target</a:t>
            </a:r>
            <a:br>
              <a:rPr lang="en-US" sz="2200" dirty="0">
                <a:ln w="38100">
                  <a:noFill/>
                </a:ln>
                <a:solidFill>
                  <a:schemeClr val="bg1"/>
                </a:solidFill>
                <a:latin typeface="KG Part of Me" panose="02000506000000020003" pitchFamily="2" charset="77"/>
                <a:ea typeface="Century Gothic" charset="0"/>
                <a:cs typeface="Century Gothic" charset="0"/>
              </a:rPr>
            </a:br>
            <a:r>
              <a:rPr lang="en-US" sz="2200" dirty="0">
                <a:ln w="38100">
                  <a:noFill/>
                </a:ln>
                <a:solidFill>
                  <a:schemeClr val="bg1"/>
                </a:solidFill>
                <a:latin typeface="KG Part of Me" panose="02000506000000020003" pitchFamily="2" charset="77"/>
                <a:ea typeface="Century Gothic" charset="0"/>
                <a:cs typeface="Century Gothic" charset="0"/>
              </a:rPr>
              <a:t>Sports:  Football &amp; Baseball </a:t>
            </a:r>
            <a:br>
              <a:rPr lang="en-US" sz="2200" dirty="0">
                <a:ln w="38100">
                  <a:noFill/>
                </a:ln>
                <a:solidFill>
                  <a:schemeClr val="bg1"/>
                </a:solidFill>
                <a:latin typeface="KG Part of Me" panose="02000506000000020003" pitchFamily="2" charset="77"/>
                <a:ea typeface="Century Gothic" charset="0"/>
                <a:cs typeface="Century Gothic" charset="0"/>
              </a:rPr>
            </a:br>
            <a:r>
              <a:rPr lang="en-US" sz="2200" dirty="0">
                <a:ln w="38100">
                  <a:noFill/>
                </a:ln>
                <a:solidFill>
                  <a:schemeClr val="bg1"/>
                </a:solidFill>
                <a:latin typeface="KG Part of Me" panose="02000506000000020003" pitchFamily="2" charset="77"/>
                <a:ea typeface="Century Gothic" charset="0"/>
                <a:cs typeface="Century Gothic" charset="0"/>
              </a:rPr>
              <a:t>Place:  Glacier National Park in Montana</a:t>
            </a:r>
            <a:br>
              <a:rPr lang="en-US" sz="2200" dirty="0">
                <a:ln w="38100">
                  <a:noFill/>
                </a:ln>
                <a:solidFill>
                  <a:schemeClr val="bg1"/>
                </a:solidFill>
                <a:latin typeface="KG Part of Me" panose="02000506000000020003" pitchFamily="2" charset="77"/>
                <a:ea typeface="Century Gothic" charset="0"/>
                <a:cs typeface="Century Gothic" charset="0"/>
              </a:rPr>
            </a:br>
            <a:r>
              <a:rPr lang="en-US" sz="2200" dirty="0">
                <a:ln w="38100">
                  <a:noFill/>
                </a:ln>
                <a:solidFill>
                  <a:schemeClr val="bg1"/>
                </a:solidFill>
                <a:latin typeface="KG Part of Me" panose="02000506000000020003" pitchFamily="2" charset="77"/>
                <a:ea typeface="Century Gothic" charset="0"/>
                <a:cs typeface="Century Gothic" charset="0"/>
              </a:rPr>
              <a:t>Hobbies: Reading, cooking, </a:t>
            </a:r>
          </a:p>
          <a:p>
            <a:pPr algn="ctr"/>
            <a:r>
              <a:rPr lang="en-US" sz="2200" dirty="0">
                <a:ln w="38100">
                  <a:noFill/>
                </a:ln>
                <a:solidFill>
                  <a:schemeClr val="bg1"/>
                </a:solidFill>
                <a:latin typeface="KG Part of Me" panose="02000506000000020003" pitchFamily="2" charset="77"/>
                <a:ea typeface="Century Gothic" charset="0"/>
                <a:cs typeface="Century Gothic" charset="0"/>
              </a:rPr>
              <a:t>traveling with my husband, </a:t>
            </a:r>
          </a:p>
          <a:p>
            <a:pPr algn="ctr"/>
            <a:r>
              <a:rPr lang="en-US" sz="2200" dirty="0">
                <a:ln w="38100">
                  <a:noFill/>
                </a:ln>
                <a:solidFill>
                  <a:schemeClr val="bg1"/>
                </a:solidFill>
                <a:latin typeface="KG Part of Me" panose="02000506000000020003" pitchFamily="2" charset="77"/>
                <a:ea typeface="Century Gothic" charset="0"/>
                <a:cs typeface="Century Gothic" charset="0"/>
              </a:rPr>
              <a:t>spending time with friends, family, </a:t>
            </a:r>
          </a:p>
          <a:p>
            <a:pPr algn="ctr"/>
            <a:r>
              <a:rPr lang="en-US" sz="2200" dirty="0">
                <a:ln w="38100">
                  <a:noFill/>
                </a:ln>
                <a:solidFill>
                  <a:schemeClr val="bg1"/>
                </a:solidFill>
                <a:latin typeface="KG Part of Me" panose="02000506000000020003" pitchFamily="2" charset="77"/>
                <a:ea typeface="Century Gothic" charset="0"/>
                <a:cs typeface="Century Gothic" charset="0"/>
              </a:rPr>
              <a:t>and </a:t>
            </a:r>
            <a:r>
              <a:rPr lang="en-US" sz="2200" dirty="0" err="1">
                <a:ln w="38100">
                  <a:noFill/>
                </a:ln>
                <a:solidFill>
                  <a:schemeClr val="bg1"/>
                </a:solidFill>
                <a:latin typeface="KG Part of Me" panose="02000506000000020003" pitchFamily="2" charset="77"/>
                <a:ea typeface="Century Gothic" charset="0"/>
                <a:cs typeface="Century Gothic" charset="0"/>
              </a:rPr>
              <a:t>Elphie</a:t>
            </a:r>
            <a:r>
              <a:rPr lang="en-US" sz="2200" dirty="0">
                <a:ln w="38100">
                  <a:noFill/>
                </a:ln>
                <a:solidFill>
                  <a:schemeClr val="bg1"/>
                </a:solidFill>
                <a:latin typeface="KG Part of Me" panose="02000506000000020003" pitchFamily="2" charset="77"/>
                <a:ea typeface="Century Gothic" charset="0"/>
                <a:cs typeface="Century Gothic" charset="0"/>
              </a:rPr>
              <a:t>! </a:t>
            </a:r>
          </a:p>
        </p:txBody>
      </p:sp>
    </p:spTree>
    <p:extLst>
      <p:ext uri="{BB962C8B-B14F-4D97-AF65-F5344CB8AC3E}">
        <p14:creationId xmlns:p14="http://schemas.microsoft.com/office/powerpoint/2010/main" val="3729728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60141" y="718862"/>
            <a:ext cx="80237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 w="38100">
                  <a:noFill/>
                </a:ln>
                <a:solidFill>
                  <a:schemeClr val="bg1"/>
                </a:solidFill>
                <a:latin typeface="KG Always A Good Time" charset="0"/>
                <a:ea typeface="KG Always A Good Time" charset="0"/>
                <a:cs typeface="KG Always A Good Time" charset="0"/>
              </a:rPr>
              <a:t>My promise to </a:t>
            </a:r>
            <a:r>
              <a:rPr lang="en-US" sz="6000" spc="300" dirty="0">
                <a:ln w="28575">
                  <a:noFill/>
                </a:ln>
                <a:solidFill>
                  <a:schemeClr val="bg1"/>
                </a:solidFill>
                <a:latin typeface="KG Blank Space Sketch" charset="0"/>
                <a:ea typeface="KG Always A Good Time" charset="0"/>
                <a:cs typeface="KG Always A Good Time" charset="0"/>
              </a:rPr>
              <a:t>YOU</a:t>
            </a:r>
            <a:r>
              <a:rPr lang="en-US" sz="6000" dirty="0">
                <a:ln w="38100">
                  <a:noFill/>
                </a:ln>
                <a:solidFill>
                  <a:schemeClr val="bg1"/>
                </a:solidFill>
                <a:latin typeface="KG Always A Good Time" charset="0"/>
                <a:ea typeface="KG Always A Good Time" charset="0"/>
                <a:cs typeface="KG Always A Good Time" charset="0"/>
              </a:rPr>
              <a:t> </a:t>
            </a:r>
            <a:endParaRPr lang="en-US" sz="6000" dirty="0">
              <a:ln w="28575">
                <a:noFill/>
              </a:ln>
              <a:solidFill>
                <a:schemeClr val="bg1"/>
              </a:solidFill>
              <a:latin typeface="KG Always A Good Time" charset="0"/>
              <a:ea typeface="KG Always A Good Time" charset="0"/>
              <a:cs typeface="KG Always A Good Time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77B7F6-FF3B-F54E-9131-2C2B6C168DE1}"/>
              </a:ext>
            </a:extLst>
          </p:cNvPr>
          <p:cNvSpPr txBox="1"/>
          <p:nvPr/>
        </p:nvSpPr>
        <p:spPr>
          <a:xfrm>
            <a:off x="2112580" y="1842969"/>
            <a:ext cx="49819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n w="38100">
                  <a:noFill/>
                </a:ln>
                <a:solidFill>
                  <a:schemeClr val="bg1"/>
                </a:solidFill>
                <a:latin typeface="KG Part of Me" panose="02000506000000020003" pitchFamily="2" charset="77"/>
                <a:ea typeface="Century Gothic" charset="0"/>
                <a:cs typeface="Century Gothic" charset="0"/>
              </a:rPr>
              <a:t>In our classroom </a:t>
            </a:r>
            <a:r>
              <a:rPr lang="en-US" sz="2200" b="1" dirty="0">
                <a:ln w="38100">
                  <a:noFill/>
                </a:ln>
                <a:solidFill>
                  <a:schemeClr val="bg1"/>
                </a:solidFill>
                <a:latin typeface="KG Part of Me" panose="02000506000000020003" pitchFamily="2" charset="77"/>
                <a:ea typeface="Century Gothic" charset="0"/>
                <a:cs typeface="Century Gothic" charset="0"/>
              </a:rPr>
              <a:t>YOU</a:t>
            </a:r>
            <a:r>
              <a:rPr lang="en-US" sz="2200" dirty="0">
                <a:ln w="38100">
                  <a:noFill/>
                </a:ln>
                <a:solidFill>
                  <a:schemeClr val="bg1"/>
                </a:solidFill>
                <a:latin typeface="KG Part of Me" panose="02000506000000020003" pitchFamily="2" charset="77"/>
                <a:ea typeface="Century Gothic" charset="0"/>
                <a:cs typeface="Century Gothic" charset="0"/>
              </a:rPr>
              <a:t> will always be cared about and YOUR opinions, thoughts, and ideas will always be valued. </a:t>
            </a:r>
          </a:p>
          <a:p>
            <a:pPr algn="ctr"/>
            <a:endParaRPr lang="en-US" sz="2200" dirty="0">
              <a:ln w="38100">
                <a:noFill/>
              </a:ln>
              <a:solidFill>
                <a:schemeClr val="bg1"/>
              </a:solidFill>
              <a:latin typeface="KG Part of Me" panose="02000506000000020003" pitchFamily="2" charset="77"/>
              <a:ea typeface="Century Gothic" charset="0"/>
              <a:cs typeface="Century Gothic" charset="0"/>
            </a:endParaRPr>
          </a:p>
          <a:p>
            <a:pPr algn="ctr"/>
            <a:r>
              <a:rPr lang="en-US" sz="2200" dirty="0">
                <a:ln w="38100">
                  <a:noFill/>
                </a:ln>
                <a:solidFill>
                  <a:schemeClr val="bg1"/>
                </a:solidFill>
                <a:latin typeface="KG Part of Me" panose="02000506000000020003" pitchFamily="2" charset="77"/>
                <a:ea typeface="Century Gothic" charset="0"/>
                <a:cs typeface="Century Gothic" charset="0"/>
              </a:rPr>
              <a:t>YOU have unique talents and strengths and I can't wait for you to share them with your classmates! </a:t>
            </a:r>
          </a:p>
          <a:p>
            <a:pPr algn="ctr"/>
            <a:endParaRPr lang="en-US" sz="2200" dirty="0">
              <a:ln w="38100">
                <a:noFill/>
              </a:ln>
              <a:solidFill>
                <a:schemeClr val="bg1"/>
              </a:solidFill>
              <a:latin typeface="KG Part of Me" panose="02000506000000020003" pitchFamily="2" charset="77"/>
              <a:ea typeface="Century Gothic" charset="0"/>
              <a:cs typeface="Century Gothic" charset="0"/>
            </a:endParaRPr>
          </a:p>
          <a:p>
            <a:pPr algn="ctr"/>
            <a:r>
              <a:rPr lang="en-US" sz="2200" dirty="0">
                <a:ln w="38100">
                  <a:noFill/>
                </a:ln>
                <a:solidFill>
                  <a:schemeClr val="bg1"/>
                </a:solidFill>
                <a:latin typeface="KG Part of Me" panose="02000506000000020003" pitchFamily="2" charset="77"/>
                <a:ea typeface="Century Gothic" charset="0"/>
                <a:cs typeface="Century Gothic" charset="0"/>
              </a:rPr>
              <a:t>I know that YOU are going to bring so much to our class and I can't wait to learn more about YOU! </a:t>
            </a:r>
          </a:p>
        </p:txBody>
      </p:sp>
    </p:spTree>
    <p:extLst>
      <p:ext uri="{BB962C8B-B14F-4D97-AF65-F5344CB8AC3E}">
        <p14:creationId xmlns:p14="http://schemas.microsoft.com/office/powerpoint/2010/main" val="1279582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60141" y="718862"/>
            <a:ext cx="80237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 w="38100">
                  <a:noFill/>
                </a:ln>
                <a:solidFill>
                  <a:schemeClr val="bg1"/>
                </a:solidFill>
                <a:latin typeface="KG Always A Good Time" charset="0"/>
                <a:ea typeface="KG Always A Good Time" charset="0"/>
                <a:cs typeface="KG Always A Good Time" charset="0"/>
              </a:rPr>
              <a:t>Contact </a:t>
            </a:r>
            <a:r>
              <a:rPr lang="en-US" sz="5800" spc="300" dirty="0">
                <a:ln w="28575">
                  <a:noFill/>
                </a:ln>
                <a:solidFill>
                  <a:schemeClr val="bg1"/>
                </a:solidFill>
                <a:latin typeface="KG Blank Space Sketch" charset="0"/>
                <a:ea typeface="KG Blank Space Sketch" charset="0"/>
                <a:cs typeface="KG Blank Space Sketch" charset="0"/>
              </a:rPr>
              <a:t>INFO</a:t>
            </a:r>
            <a:endParaRPr lang="en-US" sz="5800" dirty="0">
              <a:ln w="28575">
                <a:noFill/>
              </a:ln>
              <a:solidFill>
                <a:schemeClr val="bg1"/>
              </a:solidFill>
              <a:latin typeface="KG Always A Good Time" charset="0"/>
              <a:ea typeface="KG Always A Good Time" charset="0"/>
              <a:cs typeface="KG Always A Good Time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0141" y="1572741"/>
            <a:ext cx="802371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n w="38100">
                  <a:noFill/>
                </a:ln>
                <a:solidFill>
                  <a:schemeClr val="bg1"/>
                </a:solidFill>
                <a:latin typeface="KG Part of Me" panose="02000506000000020003" pitchFamily="2" charset="77"/>
                <a:ea typeface="Century Gothic" charset="0"/>
                <a:cs typeface="Century Gothic" charset="0"/>
              </a:rPr>
              <a:t>Email</a:t>
            </a:r>
            <a:r>
              <a:rPr lang="en-US" sz="2200" dirty="0">
                <a:ln w="38100">
                  <a:noFill/>
                </a:ln>
                <a:solidFill>
                  <a:schemeClr val="bg1"/>
                </a:solidFill>
                <a:latin typeface="KG Part of Me" panose="02000506000000020003" pitchFamily="2" charset="77"/>
                <a:ea typeface="Century Gothic" charset="0"/>
                <a:cs typeface="Century Gothic" charset="0"/>
              </a:rPr>
              <a:t>: scarroll@d142.org</a:t>
            </a:r>
          </a:p>
          <a:p>
            <a:pPr algn="ctr"/>
            <a:r>
              <a:rPr lang="en-US" sz="2200" dirty="0">
                <a:ln w="38100">
                  <a:noFill/>
                </a:ln>
                <a:solidFill>
                  <a:schemeClr val="bg1"/>
                </a:solidFill>
                <a:latin typeface="KG Part of Me" panose="02000506000000020003" pitchFamily="2" charset="77"/>
                <a:ea typeface="Century Gothic" charset="0"/>
                <a:cs typeface="Century Gothic" charset="0"/>
              </a:rPr>
              <a:t> </a:t>
            </a:r>
          </a:p>
          <a:p>
            <a:pPr algn="ctr"/>
            <a:r>
              <a:rPr lang="en-US" sz="2200" b="1" dirty="0">
                <a:ln w="38100">
                  <a:noFill/>
                </a:ln>
                <a:solidFill>
                  <a:schemeClr val="bg1"/>
                </a:solidFill>
                <a:latin typeface="KG Part of Me" panose="02000506000000020003" pitchFamily="2" charset="77"/>
                <a:ea typeface="Century Gothic" charset="0"/>
                <a:cs typeface="Century Gothic" charset="0"/>
              </a:rPr>
              <a:t>Class website</a:t>
            </a:r>
            <a:r>
              <a:rPr lang="en-US" sz="2200" dirty="0">
                <a:ln w="38100">
                  <a:noFill/>
                </a:ln>
                <a:solidFill>
                  <a:schemeClr val="bg1"/>
                </a:solidFill>
                <a:latin typeface="KG Part of Me" panose="02000506000000020003" pitchFamily="2" charset="77"/>
                <a:ea typeface="Century Gothic" charset="0"/>
                <a:cs typeface="Century Gothic" charset="0"/>
              </a:rPr>
              <a:t>: http://d142-scarroll.weebly.com/ </a:t>
            </a:r>
          </a:p>
          <a:p>
            <a:pPr algn="ctr"/>
            <a:endParaRPr lang="en-US" sz="2200" dirty="0">
              <a:ln w="38100">
                <a:noFill/>
              </a:ln>
              <a:solidFill>
                <a:schemeClr val="bg1"/>
              </a:solidFill>
              <a:latin typeface="KG Part of Me" panose="02000506000000020003" pitchFamily="2" charset="77"/>
              <a:ea typeface="Century Gothic" charset="0"/>
              <a:cs typeface="Century Gothic" charset="0"/>
            </a:endParaRPr>
          </a:p>
          <a:p>
            <a:pPr algn="ctr"/>
            <a:r>
              <a:rPr lang="en-US" sz="2200" b="1" dirty="0">
                <a:ln w="38100">
                  <a:noFill/>
                </a:ln>
                <a:solidFill>
                  <a:schemeClr val="bg1"/>
                </a:solidFill>
                <a:latin typeface="KG Part of Me" panose="02000506000000020003" pitchFamily="2" charset="77"/>
                <a:ea typeface="Century Gothic" charset="0"/>
                <a:cs typeface="Century Gothic" charset="0"/>
              </a:rPr>
              <a:t>Twitter</a:t>
            </a:r>
            <a:r>
              <a:rPr lang="en-US" sz="2200" dirty="0">
                <a:ln w="38100">
                  <a:noFill/>
                </a:ln>
                <a:solidFill>
                  <a:schemeClr val="bg1"/>
                </a:solidFill>
                <a:latin typeface="KG Part of Me" panose="02000506000000020003" pitchFamily="2" charset="77"/>
                <a:ea typeface="Century Gothic" charset="0"/>
                <a:cs typeface="Century Gothic" charset="0"/>
              </a:rPr>
              <a:t>: @MrsCarroll142</a:t>
            </a:r>
          </a:p>
          <a:p>
            <a:pPr algn="ctr"/>
            <a:endParaRPr lang="en-US" sz="2200" dirty="0">
              <a:ln w="38100">
                <a:noFill/>
              </a:ln>
              <a:solidFill>
                <a:schemeClr val="bg1"/>
              </a:solidFill>
              <a:latin typeface="KG Part of Me" panose="02000506000000020003" pitchFamily="2" charset="77"/>
              <a:ea typeface="Century Gothic" charset="0"/>
              <a:cs typeface="Century Gothic" charset="0"/>
            </a:endParaRPr>
          </a:p>
          <a:p>
            <a:pPr algn="ctr"/>
            <a:r>
              <a:rPr lang="en-US" sz="2200" b="1" dirty="0">
                <a:ln w="38100">
                  <a:noFill/>
                </a:ln>
                <a:solidFill>
                  <a:schemeClr val="bg1"/>
                </a:solidFill>
                <a:latin typeface="KG Part of Me" panose="02000506000000020003" pitchFamily="2" charset="77"/>
                <a:ea typeface="Century Gothic" charset="0"/>
                <a:cs typeface="Century Gothic" charset="0"/>
              </a:rPr>
              <a:t>Phone</a:t>
            </a:r>
            <a:r>
              <a:rPr lang="en-US" sz="2200" dirty="0">
                <a:ln w="38100">
                  <a:noFill/>
                </a:ln>
                <a:solidFill>
                  <a:schemeClr val="bg1"/>
                </a:solidFill>
                <a:latin typeface="KG Part of Me" panose="02000506000000020003" pitchFamily="2" charset="77"/>
                <a:ea typeface="Century Gothic" charset="0"/>
                <a:cs typeface="Century Gothic" charset="0"/>
              </a:rPr>
              <a:t>: 708-687-2860</a:t>
            </a:r>
          </a:p>
          <a:p>
            <a:pPr algn="ctr"/>
            <a:r>
              <a:rPr lang="en-US" sz="2200" dirty="0">
                <a:ln w="38100">
                  <a:noFill/>
                </a:ln>
                <a:solidFill>
                  <a:schemeClr val="bg1"/>
                </a:solidFill>
                <a:latin typeface="KG Part of Me" panose="02000506000000020003" pitchFamily="2" charset="77"/>
                <a:ea typeface="Century Gothic" charset="0"/>
                <a:cs typeface="Century Gothic" charset="0"/>
              </a:rPr>
              <a:t>x4330</a:t>
            </a:r>
          </a:p>
          <a:p>
            <a:pPr algn="ctr"/>
            <a:endParaRPr lang="en-US" sz="2200" dirty="0">
              <a:ln w="38100">
                <a:noFill/>
              </a:ln>
              <a:solidFill>
                <a:schemeClr val="bg1"/>
              </a:solidFill>
              <a:latin typeface="KG Part of Me" panose="02000506000000020003" pitchFamily="2" charset="77"/>
              <a:ea typeface="Century Gothic" charset="0"/>
              <a:cs typeface="Century Gothic" charset="0"/>
            </a:endParaRPr>
          </a:p>
          <a:p>
            <a:pPr algn="ctr"/>
            <a:endParaRPr lang="en-US" sz="2200" dirty="0">
              <a:ln w="38100">
                <a:noFill/>
              </a:ln>
              <a:solidFill>
                <a:schemeClr val="bg1"/>
              </a:solidFill>
              <a:latin typeface="KG Part of Me" panose="02000506000000020003" pitchFamily="2" charset="77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451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60141" y="718862"/>
            <a:ext cx="802371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 w="38100">
                  <a:noFill/>
                </a:ln>
                <a:solidFill>
                  <a:schemeClr val="bg1"/>
                </a:solidFill>
                <a:latin typeface="KG Always A Good Time" charset="0"/>
                <a:ea typeface="KG Always A Good Time" charset="0"/>
                <a:cs typeface="KG Always A Good Time" charset="0"/>
              </a:rPr>
              <a:t>Arrival and </a:t>
            </a:r>
            <a:r>
              <a:rPr lang="en-US" sz="5800" spc="300" dirty="0">
                <a:ln w="28575">
                  <a:noFill/>
                </a:ln>
                <a:solidFill>
                  <a:schemeClr val="bg1"/>
                </a:solidFill>
                <a:latin typeface="KG Blank Space Sketch" charset="0"/>
                <a:ea typeface="KG Blank Space Sketch" charset="0"/>
                <a:cs typeface="KG Blank Space Sketch" charset="0"/>
              </a:rPr>
              <a:t>DISMISSAL</a:t>
            </a:r>
            <a:endParaRPr lang="en-US" sz="5800" dirty="0">
              <a:ln w="28575">
                <a:noFill/>
              </a:ln>
              <a:solidFill>
                <a:schemeClr val="bg1"/>
              </a:solidFill>
              <a:latin typeface="KG Always A Good Time" charset="0"/>
              <a:ea typeface="KG Always A Good Time" charset="0"/>
              <a:cs typeface="KG Always A Good Time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0141" y="1524890"/>
            <a:ext cx="802371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n w="38100">
                  <a:noFill/>
                </a:ln>
                <a:solidFill>
                  <a:schemeClr val="bg1"/>
                </a:solidFill>
                <a:latin typeface="KG Part of Me" panose="02000506000000020003" pitchFamily="2" charset="77"/>
                <a:ea typeface="Century Gothic" charset="0"/>
                <a:cs typeface="Century Gothic" charset="0"/>
              </a:rPr>
              <a:t>School starts at 8:50 am</a:t>
            </a:r>
          </a:p>
          <a:p>
            <a:pPr algn="ctr"/>
            <a:r>
              <a:rPr lang="en-US" sz="2400" dirty="0">
                <a:ln w="38100">
                  <a:noFill/>
                </a:ln>
                <a:solidFill>
                  <a:schemeClr val="bg1"/>
                </a:solidFill>
                <a:latin typeface="KG Part of Me" panose="02000506000000020003" pitchFamily="2" charset="77"/>
                <a:ea typeface="Century Gothic" charset="0"/>
                <a:cs typeface="Century Gothic" charset="0"/>
              </a:rPr>
              <a:t>Walkers/car riders may arrive no earlier than 8:35 am</a:t>
            </a:r>
          </a:p>
          <a:p>
            <a:pPr algn="ctr"/>
            <a:r>
              <a:rPr lang="en-US" dirty="0">
                <a:ln w="38100">
                  <a:noFill/>
                </a:ln>
                <a:solidFill>
                  <a:schemeClr val="bg1"/>
                </a:solidFill>
                <a:latin typeface="KG Part of Me" panose="02000506000000020003" pitchFamily="2" charset="77"/>
                <a:ea typeface="Century Gothic" charset="0"/>
                <a:cs typeface="Century Gothic" charset="0"/>
              </a:rPr>
              <a:t>*please review the important back to school document Mr. Kulik sent for more  information on arrival and dismal procedures* </a:t>
            </a:r>
          </a:p>
          <a:p>
            <a:pPr algn="ctr"/>
            <a:endParaRPr lang="en-US" sz="2400" dirty="0">
              <a:ln w="38100">
                <a:noFill/>
              </a:ln>
              <a:solidFill>
                <a:schemeClr val="bg1"/>
              </a:solidFill>
              <a:latin typeface="KG Part of Me" panose="02000506000000020003" pitchFamily="2" charset="77"/>
              <a:ea typeface="Century Gothic" charset="0"/>
              <a:cs typeface="Century Gothic" charset="0"/>
            </a:endParaRPr>
          </a:p>
          <a:p>
            <a:pPr algn="ctr"/>
            <a:r>
              <a:rPr lang="en-US" sz="2400" dirty="0">
                <a:ln w="38100">
                  <a:noFill/>
                </a:ln>
                <a:solidFill>
                  <a:schemeClr val="bg1"/>
                </a:solidFill>
                <a:latin typeface="KG Part of Me" panose="02000506000000020003" pitchFamily="2" charset="77"/>
                <a:ea typeface="Century Gothic" charset="0"/>
                <a:cs typeface="Century Gothic" charset="0"/>
              </a:rPr>
              <a:t>School ends at 3:15 pm </a:t>
            </a:r>
          </a:p>
          <a:p>
            <a:pPr algn="ctr"/>
            <a:endParaRPr lang="en-US" sz="2400" dirty="0">
              <a:ln w="38100">
                <a:noFill/>
              </a:ln>
              <a:solidFill>
                <a:schemeClr val="bg1"/>
              </a:solidFill>
              <a:latin typeface="KG Part of Me" panose="02000506000000020003" pitchFamily="2" charset="77"/>
              <a:ea typeface="Century Gothic" charset="0"/>
              <a:cs typeface="Century Gothic" charset="0"/>
            </a:endParaRPr>
          </a:p>
          <a:p>
            <a:pPr algn="ctr"/>
            <a:r>
              <a:rPr lang="en-US" sz="2400" dirty="0">
                <a:ln w="38100">
                  <a:noFill/>
                </a:ln>
                <a:solidFill>
                  <a:schemeClr val="bg1"/>
                </a:solidFill>
                <a:latin typeface="KG Part of Me" panose="02000506000000020003" pitchFamily="2" charset="77"/>
                <a:ea typeface="Century Gothic" charset="0"/>
                <a:cs typeface="Century Gothic" charset="0"/>
              </a:rPr>
              <a:t>On ½ days, school hours </a:t>
            </a:r>
          </a:p>
          <a:p>
            <a:pPr algn="ctr"/>
            <a:r>
              <a:rPr lang="en-US" sz="2400" dirty="0">
                <a:ln w="38100">
                  <a:noFill/>
                </a:ln>
                <a:solidFill>
                  <a:schemeClr val="bg1"/>
                </a:solidFill>
                <a:latin typeface="KG Part of Me" panose="02000506000000020003" pitchFamily="2" charset="77"/>
                <a:ea typeface="Century Gothic" charset="0"/>
                <a:cs typeface="Century Gothic" charset="0"/>
              </a:rPr>
              <a:t>are 8:50 am – 11:50 am </a:t>
            </a:r>
          </a:p>
          <a:p>
            <a:pPr algn="ctr"/>
            <a:endParaRPr lang="en-US" sz="2400" dirty="0">
              <a:ln w="38100">
                <a:noFill/>
              </a:ln>
              <a:solidFill>
                <a:schemeClr val="bg1"/>
              </a:solidFill>
              <a:latin typeface="KG Part of Me" panose="02000506000000020003" pitchFamily="2" charset="77"/>
              <a:ea typeface="Century Gothic" charset="0"/>
              <a:cs typeface="Century Gothic" charset="0"/>
            </a:endParaRPr>
          </a:p>
          <a:p>
            <a:pPr algn="ctr"/>
            <a:r>
              <a:rPr lang="en-US" sz="2400" dirty="0">
                <a:ln w="38100">
                  <a:noFill/>
                </a:ln>
                <a:solidFill>
                  <a:schemeClr val="bg1"/>
                </a:solidFill>
                <a:latin typeface="KG Part of Me" panose="02000506000000020003" pitchFamily="2" charset="77"/>
                <a:ea typeface="Century Gothic" charset="0"/>
                <a:cs typeface="Century Gothic" charset="0"/>
              </a:rPr>
              <a:t>Any changes to arrival or </a:t>
            </a:r>
          </a:p>
          <a:p>
            <a:pPr algn="ctr"/>
            <a:r>
              <a:rPr lang="en-US" sz="2400" dirty="0">
                <a:ln w="38100">
                  <a:noFill/>
                </a:ln>
                <a:solidFill>
                  <a:schemeClr val="bg1"/>
                </a:solidFill>
                <a:latin typeface="KG Part of Me" panose="02000506000000020003" pitchFamily="2" charset="77"/>
                <a:ea typeface="Century Gothic" charset="0"/>
                <a:cs typeface="Century Gothic" charset="0"/>
              </a:rPr>
              <a:t>dismissal must be hand written </a:t>
            </a:r>
          </a:p>
          <a:p>
            <a:pPr algn="ctr"/>
            <a:endParaRPr lang="en-US" sz="2400" dirty="0">
              <a:ln w="38100">
                <a:noFill/>
              </a:ln>
              <a:solidFill>
                <a:schemeClr val="bg1"/>
              </a:solidFill>
              <a:latin typeface="KG Part of Me" panose="02000506000000020003" pitchFamily="2" charset="77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238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60141" y="718862"/>
            <a:ext cx="80237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 w="38100">
                  <a:noFill/>
                </a:ln>
                <a:solidFill>
                  <a:schemeClr val="bg1"/>
                </a:solidFill>
                <a:latin typeface="KG Always A Good Time" charset="0"/>
                <a:ea typeface="KG Always A Good Time" charset="0"/>
                <a:cs typeface="KG Always A Good Time" charset="0"/>
              </a:rPr>
              <a:t>Attendance </a:t>
            </a:r>
            <a:r>
              <a:rPr lang="en-US" sz="5800" spc="300" dirty="0">
                <a:ln w="28575">
                  <a:noFill/>
                </a:ln>
                <a:solidFill>
                  <a:schemeClr val="bg1"/>
                </a:solidFill>
                <a:latin typeface="KG Blank Space Sketch" charset="0"/>
                <a:ea typeface="KG Blank Space Sketch" charset="0"/>
                <a:cs typeface="KG Blank Space Sketch" charset="0"/>
              </a:rPr>
              <a:t>POLICY</a:t>
            </a:r>
            <a:endParaRPr lang="en-US" sz="5800" dirty="0">
              <a:ln w="28575">
                <a:noFill/>
              </a:ln>
              <a:solidFill>
                <a:schemeClr val="bg1"/>
              </a:solidFill>
              <a:latin typeface="KG Always A Good Time" charset="0"/>
              <a:ea typeface="KG Always A Good Time" charset="0"/>
              <a:cs typeface="KG Always A Good Time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0141" y="1877539"/>
            <a:ext cx="802371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n w="38100">
                  <a:noFill/>
                </a:ln>
                <a:solidFill>
                  <a:schemeClr val="bg1"/>
                </a:solidFill>
                <a:latin typeface="KG Part of Me" panose="02000506000000020003" pitchFamily="2" charset="77"/>
                <a:ea typeface="Century Gothic" charset="0"/>
                <a:cs typeface="Century Gothic" charset="0"/>
              </a:rPr>
              <a:t>If your child is ill, be sure to call the attendance line at 708-803-8212 prior to 9:00 am. All homework requests should be made at the time of your call. </a:t>
            </a:r>
          </a:p>
          <a:p>
            <a:pPr algn="ctr"/>
            <a:endParaRPr lang="en-US" sz="2200" dirty="0">
              <a:ln w="38100">
                <a:noFill/>
              </a:ln>
              <a:solidFill>
                <a:schemeClr val="bg1"/>
              </a:solidFill>
              <a:latin typeface="KG Part of Me" panose="02000506000000020003" pitchFamily="2" charset="77"/>
              <a:ea typeface="Century Gothic" charset="0"/>
              <a:cs typeface="Century Gothic" charset="0"/>
            </a:endParaRPr>
          </a:p>
          <a:p>
            <a:pPr algn="ctr"/>
            <a:r>
              <a:rPr lang="en-US" sz="2200" dirty="0">
                <a:ln w="38100">
                  <a:noFill/>
                </a:ln>
                <a:solidFill>
                  <a:schemeClr val="bg1"/>
                </a:solidFill>
                <a:latin typeface="KG Part of Me" panose="02000506000000020003" pitchFamily="2" charset="77"/>
                <a:ea typeface="Century Gothic" charset="0"/>
                <a:cs typeface="Century Gothic" charset="0"/>
              </a:rPr>
              <a:t>Absences of five consecutive days require a doctor’s note. </a:t>
            </a:r>
          </a:p>
          <a:p>
            <a:pPr algn="ctr"/>
            <a:endParaRPr lang="en-US" sz="2200" dirty="0">
              <a:ln w="38100">
                <a:noFill/>
              </a:ln>
              <a:solidFill>
                <a:schemeClr val="bg1"/>
              </a:solidFill>
              <a:latin typeface="KG Part of Me" panose="02000506000000020003" pitchFamily="2" charset="77"/>
              <a:ea typeface="Century Gothic" charset="0"/>
              <a:cs typeface="Century Gothic" charset="0"/>
            </a:endParaRPr>
          </a:p>
          <a:p>
            <a:pPr algn="ctr"/>
            <a:r>
              <a:rPr lang="en-US" sz="2200" dirty="0">
                <a:ln w="38100">
                  <a:noFill/>
                </a:ln>
                <a:solidFill>
                  <a:schemeClr val="bg1"/>
                </a:solidFill>
                <a:latin typeface="KG Part of Me" panose="02000506000000020003" pitchFamily="2" charset="77"/>
                <a:ea typeface="Century Gothic" charset="0"/>
                <a:cs typeface="Century Gothic" charset="0"/>
              </a:rPr>
              <a:t>In the event a vacation is planned </a:t>
            </a:r>
          </a:p>
          <a:p>
            <a:pPr algn="ctr"/>
            <a:r>
              <a:rPr lang="en-US" sz="2200" dirty="0">
                <a:ln w="38100">
                  <a:noFill/>
                </a:ln>
                <a:solidFill>
                  <a:schemeClr val="bg1"/>
                </a:solidFill>
                <a:latin typeface="KG Part of Me" panose="02000506000000020003" pitchFamily="2" charset="77"/>
                <a:ea typeface="Century Gothic" charset="0"/>
                <a:cs typeface="Century Gothic" charset="0"/>
              </a:rPr>
              <a:t>during the school year, please </a:t>
            </a:r>
          </a:p>
          <a:p>
            <a:pPr algn="ctr"/>
            <a:r>
              <a:rPr lang="en-US" sz="2200" dirty="0">
                <a:ln w="38100">
                  <a:noFill/>
                </a:ln>
                <a:solidFill>
                  <a:schemeClr val="bg1"/>
                </a:solidFill>
                <a:latin typeface="KG Part of Me" panose="02000506000000020003" pitchFamily="2" charset="77"/>
                <a:ea typeface="Century Gothic" charset="0"/>
                <a:cs typeface="Century Gothic" charset="0"/>
              </a:rPr>
              <a:t>contact the main office for </a:t>
            </a:r>
          </a:p>
          <a:p>
            <a:pPr algn="ctr"/>
            <a:r>
              <a:rPr lang="en-US" sz="2200" dirty="0">
                <a:ln w="38100">
                  <a:noFill/>
                </a:ln>
                <a:solidFill>
                  <a:schemeClr val="bg1"/>
                </a:solidFill>
                <a:latin typeface="KG Part of Me" panose="02000506000000020003" pitchFamily="2" charset="77"/>
                <a:ea typeface="Century Gothic" charset="0"/>
                <a:cs typeface="Century Gothic" charset="0"/>
              </a:rPr>
              <a:t>further directions. </a:t>
            </a:r>
          </a:p>
        </p:txBody>
      </p:sp>
    </p:spTree>
    <p:extLst>
      <p:ext uri="{BB962C8B-B14F-4D97-AF65-F5344CB8AC3E}">
        <p14:creationId xmlns:p14="http://schemas.microsoft.com/office/powerpoint/2010/main" val="2210360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60141" y="718862"/>
            <a:ext cx="80237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 w="38100">
                  <a:noFill/>
                </a:ln>
                <a:solidFill>
                  <a:schemeClr val="bg1"/>
                </a:solidFill>
                <a:latin typeface="KG Always A Good Time" charset="0"/>
                <a:ea typeface="KG Always A Good Time" charset="0"/>
                <a:cs typeface="KG Always A Good Time" charset="0"/>
              </a:rPr>
              <a:t>Our </a:t>
            </a:r>
            <a:r>
              <a:rPr lang="en-US" sz="5800" spc="300" dirty="0">
                <a:ln w="28575">
                  <a:noFill/>
                </a:ln>
                <a:solidFill>
                  <a:schemeClr val="bg1"/>
                </a:solidFill>
                <a:latin typeface="KG Blank Space Sketch" charset="0"/>
                <a:ea typeface="KG Blank Space Sketch" charset="0"/>
                <a:cs typeface="KG Blank Space Sketch" charset="0"/>
              </a:rPr>
              <a:t>SCHEDULE</a:t>
            </a:r>
            <a:endParaRPr lang="en-US" sz="5800" dirty="0">
              <a:ln w="28575">
                <a:noFill/>
              </a:ln>
              <a:solidFill>
                <a:schemeClr val="bg1"/>
              </a:solidFill>
              <a:latin typeface="KG Always A Good Time" charset="0"/>
              <a:ea typeface="KG Always A Good Time" charset="0"/>
              <a:cs typeface="KG Always A Good Time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1DBD95-C755-1742-9DD5-C49B5D9798FE}"/>
              </a:ext>
            </a:extLst>
          </p:cNvPr>
          <p:cNvSpPr txBox="1"/>
          <p:nvPr/>
        </p:nvSpPr>
        <p:spPr>
          <a:xfrm>
            <a:off x="560141" y="1877539"/>
            <a:ext cx="802371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n w="38100">
                  <a:noFill/>
                </a:ln>
                <a:solidFill>
                  <a:schemeClr val="bg1"/>
                </a:solidFill>
                <a:latin typeface="KG Part of Me" panose="02000506000000020003" pitchFamily="2" charset="77"/>
                <a:ea typeface="Century Gothic" charset="0"/>
                <a:cs typeface="Century Gothic" charset="0"/>
              </a:rPr>
              <a:t>Art and Music</a:t>
            </a:r>
            <a:r>
              <a:rPr lang="en-US" sz="2200" dirty="0">
                <a:ln w="38100">
                  <a:noFill/>
                </a:ln>
                <a:solidFill>
                  <a:schemeClr val="bg1"/>
                </a:solidFill>
                <a:latin typeface="KG Part of Me" panose="02000506000000020003" pitchFamily="2" charset="77"/>
                <a:ea typeface="Century Gothic" charset="0"/>
                <a:cs typeface="Century Gothic" charset="0"/>
              </a:rPr>
              <a:t>: Mondays and Fridays from 9:30-10:00 am</a:t>
            </a:r>
            <a:br>
              <a:rPr lang="en-US" sz="2200" dirty="0">
                <a:ln w="38100">
                  <a:noFill/>
                </a:ln>
                <a:solidFill>
                  <a:schemeClr val="bg1"/>
                </a:solidFill>
                <a:latin typeface="KG Part of Me" panose="02000506000000020003" pitchFamily="2" charset="77"/>
                <a:ea typeface="Century Gothic" charset="0"/>
                <a:cs typeface="Century Gothic" charset="0"/>
              </a:rPr>
            </a:br>
            <a:br>
              <a:rPr lang="en-US" sz="2200" dirty="0">
                <a:ln w="38100">
                  <a:noFill/>
                </a:ln>
                <a:solidFill>
                  <a:schemeClr val="bg1"/>
                </a:solidFill>
                <a:latin typeface="KG Part of Me" panose="02000506000000020003" pitchFamily="2" charset="77"/>
                <a:ea typeface="Century Gothic" charset="0"/>
                <a:cs typeface="Century Gothic" charset="0"/>
              </a:rPr>
            </a:br>
            <a:r>
              <a:rPr lang="en-US" sz="2200" b="1" dirty="0">
                <a:ln w="38100">
                  <a:noFill/>
                </a:ln>
                <a:solidFill>
                  <a:schemeClr val="bg1"/>
                </a:solidFill>
                <a:latin typeface="KG Part of Me" panose="02000506000000020003" pitchFamily="2" charset="77"/>
                <a:ea typeface="Century Gothic" charset="0"/>
                <a:cs typeface="Century Gothic" charset="0"/>
              </a:rPr>
              <a:t>Library</a:t>
            </a:r>
            <a:r>
              <a:rPr lang="en-US" sz="2200" dirty="0">
                <a:ln w="38100">
                  <a:noFill/>
                </a:ln>
                <a:solidFill>
                  <a:schemeClr val="bg1"/>
                </a:solidFill>
                <a:latin typeface="KG Part of Me" panose="02000506000000020003" pitchFamily="2" charset="77"/>
                <a:ea typeface="Century Gothic" charset="0"/>
                <a:cs typeface="Century Gothic" charset="0"/>
              </a:rPr>
              <a:t>: Wednesdays from 2:05-255 pm </a:t>
            </a:r>
            <a:br>
              <a:rPr lang="en-US" sz="2200" dirty="0">
                <a:ln w="38100">
                  <a:noFill/>
                </a:ln>
                <a:solidFill>
                  <a:schemeClr val="bg1"/>
                </a:solidFill>
                <a:latin typeface="KG Part of Me" panose="02000506000000020003" pitchFamily="2" charset="77"/>
                <a:ea typeface="Century Gothic" charset="0"/>
                <a:cs typeface="Century Gothic" charset="0"/>
              </a:rPr>
            </a:br>
            <a:br>
              <a:rPr lang="en-US" sz="2200" dirty="0">
                <a:ln w="38100">
                  <a:noFill/>
                </a:ln>
                <a:solidFill>
                  <a:schemeClr val="bg1"/>
                </a:solidFill>
                <a:latin typeface="KG Part of Me" panose="02000506000000020003" pitchFamily="2" charset="77"/>
                <a:ea typeface="Century Gothic" charset="0"/>
                <a:cs typeface="Century Gothic" charset="0"/>
              </a:rPr>
            </a:br>
            <a:r>
              <a:rPr lang="en-US" sz="2200" b="1" dirty="0">
                <a:ln w="38100">
                  <a:noFill/>
                </a:ln>
                <a:solidFill>
                  <a:schemeClr val="bg1"/>
                </a:solidFill>
                <a:latin typeface="KG Part of Me" panose="02000506000000020003" pitchFamily="2" charset="77"/>
                <a:ea typeface="Century Gothic" charset="0"/>
                <a:cs typeface="Century Gothic" charset="0"/>
              </a:rPr>
              <a:t>Technology</a:t>
            </a:r>
            <a:r>
              <a:rPr lang="en-US" sz="2200" dirty="0">
                <a:ln w="38100">
                  <a:noFill/>
                </a:ln>
                <a:solidFill>
                  <a:schemeClr val="bg1"/>
                </a:solidFill>
                <a:latin typeface="KG Part of Me" panose="02000506000000020003" pitchFamily="2" charset="77"/>
                <a:ea typeface="Century Gothic" charset="0"/>
                <a:cs typeface="Century Gothic" charset="0"/>
              </a:rPr>
              <a:t>: Tuesdays from 2:15-2:55 pm </a:t>
            </a:r>
            <a:br>
              <a:rPr lang="en-US" sz="2200" dirty="0">
                <a:ln w="38100">
                  <a:noFill/>
                </a:ln>
                <a:solidFill>
                  <a:schemeClr val="bg1"/>
                </a:solidFill>
                <a:latin typeface="KG Part of Me" panose="02000506000000020003" pitchFamily="2" charset="77"/>
                <a:ea typeface="Century Gothic" charset="0"/>
                <a:cs typeface="Century Gothic" charset="0"/>
              </a:rPr>
            </a:br>
            <a:br>
              <a:rPr lang="en-US" sz="2200" dirty="0">
                <a:ln w="38100">
                  <a:noFill/>
                </a:ln>
                <a:solidFill>
                  <a:schemeClr val="bg1"/>
                </a:solidFill>
                <a:latin typeface="KG Part of Me" panose="02000506000000020003" pitchFamily="2" charset="77"/>
                <a:ea typeface="Century Gothic" charset="0"/>
                <a:cs typeface="Century Gothic" charset="0"/>
              </a:rPr>
            </a:br>
            <a:r>
              <a:rPr lang="en-US" sz="2200" b="1" dirty="0">
                <a:ln w="38100">
                  <a:noFill/>
                </a:ln>
                <a:solidFill>
                  <a:schemeClr val="bg1"/>
                </a:solidFill>
                <a:latin typeface="KG Part of Me" panose="02000506000000020003" pitchFamily="2" charset="77"/>
                <a:ea typeface="Century Gothic" charset="0"/>
                <a:cs typeface="Century Gothic" charset="0"/>
              </a:rPr>
              <a:t>Physical Education</a:t>
            </a:r>
            <a:r>
              <a:rPr lang="en-US" sz="2200" dirty="0">
                <a:ln w="38100">
                  <a:noFill/>
                </a:ln>
                <a:solidFill>
                  <a:schemeClr val="bg1"/>
                </a:solidFill>
                <a:latin typeface="KG Part of Me" panose="02000506000000020003" pitchFamily="2" charset="77"/>
                <a:ea typeface="Century Gothic" charset="0"/>
                <a:cs typeface="Century Gothic" charset="0"/>
              </a:rPr>
              <a:t>: Students will have PE daily from 9:00-9:25 am </a:t>
            </a:r>
          </a:p>
        </p:txBody>
      </p:sp>
    </p:spTree>
    <p:extLst>
      <p:ext uri="{BB962C8B-B14F-4D97-AF65-F5344CB8AC3E}">
        <p14:creationId xmlns:p14="http://schemas.microsoft.com/office/powerpoint/2010/main" val="19360609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8475</TotalTime>
  <Words>681</Words>
  <Application>Microsoft Macintosh PowerPoint</Application>
  <PresentationFormat>On-screen Show (4:3)</PresentationFormat>
  <Paragraphs>100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Century Gothic</vt:lpstr>
      <vt:lpstr>KG Always A Good Time</vt:lpstr>
      <vt:lpstr>KG Blank Space Sketch</vt:lpstr>
      <vt:lpstr>KG Part of Me</vt:lpstr>
      <vt:lpstr>PBMakeitaVentiPlease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Gabby Barba</dc:creator>
  <cp:lastModifiedBy>Microsoft Office User</cp:lastModifiedBy>
  <cp:revision>204</cp:revision>
  <cp:lastPrinted>2015-07-13T21:46:19Z</cp:lastPrinted>
  <dcterms:created xsi:type="dcterms:W3CDTF">2015-06-21T07:11:36Z</dcterms:created>
  <dcterms:modified xsi:type="dcterms:W3CDTF">2019-08-29T02:40:48Z</dcterms:modified>
</cp:coreProperties>
</file>